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332" r:id="rId3"/>
    <p:sldId id="269" r:id="rId4"/>
    <p:sldId id="270" r:id="rId5"/>
    <p:sldId id="271" r:id="rId6"/>
    <p:sldId id="278" r:id="rId7"/>
    <p:sldId id="329" r:id="rId8"/>
    <p:sldId id="330" r:id="rId9"/>
    <p:sldId id="273" r:id="rId10"/>
    <p:sldId id="327" r:id="rId11"/>
    <p:sldId id="274" r:id="rId12"/>
    <p:sldId id="277" r:id="rId13"/>
    <p:sldId id="275" r:id="rId14"/>
    <p:sldId id="333" r:id="rId15"/>
    <p:sldId id="320" r:id="rId16"/>
    <p:sldId id="331" r:id="rId17"/>
    <p:sldId id="305" r:id="rId18"/>
    <p:sldId id="306" r:id="rId19"/>
    <p:sldId id="307" r:id="rId20"/>
    <p:sldId id="334" r:id="rId21"/>
    <p:sldId id="345" r:id="rId22"/>
    <p:sldId id="346" r:id="rId23"/>
    <p:sldId id="354" r:id="rId24"/>
    <p:sldId id="355" r:id="rId25"/>
    <p:sldId id="356" r:id="rId26"/>
    <p:sldId id="335" r:id="rId27"/>
    <p:sldId id="340" r:id="rId28"/>
    <p:sldId id="341" r:id="rId29"/>
    <p:sldId id="301" r:id="rId30"/>
    <p:sldId id="321" r:id="rId31"/>
    <p:sldId id="324" r:id="rId32"/>
    <p:sldId id="309" r:id="rId33"/>
    <p:sldId id="310" r:id="rId34"/>
    <p:sldId id="311" r:id="rId35"/>
    <p:sldId id="315" r:id="rId36"/>
    <p:sldId id="316" r:id="rId37"/>
    <p:sldId id="279" r:id="rId38"/>
    <p:sldId id="312" r:id="rId39"/>
    <p:sldId id="359" r:id="rId40"/>
    <p:sldId id="358" r:id="rId41"/>
    <p:sldId id="348" r:id="rId42"/>
    <p:sldId id="344" r:id="rId43"/>
    <p:sldId id="322" r:id="rId44"/>
    <p:sldId id="314" r:id="rId45"/>
    <p:sldId id="317" r:id="rId46"/>
    <p:sldId id="325" r:id="rId47"/>
    <p:sldId id="337" r:id="rId48"/>
    <p:sldId id="319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1" autoAdjust="0"/>
    <p:restoredTop sz="80096"/>
  </p:normalViewPr>
  <p:slideViewPr>
    <p:cSldViewPr snapToGrid="0" snapToObjects="1">
      <p:cViewPr varScale="1">
        <p:scale>
          <a:sx n="114" d="100"/>
          <a:sy n="114" d="100"/>
        </p:scale>
        <p:origin x="14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085A-4E97-294F-B761-3E1B782AFE9F}" type="datetimeFigureOut">
              <a:rPr lang="en-US" smtClean="0"/>
              <a:t>8/30/17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BD9A7-939F-844E-AA9E-BD9AA155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2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1638" y="587375"/>
            <a:ext cx="607060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1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Horizontal</a:t>
            </a:r>
            <a:r>
              <a:rPr lang="en-US" baseline="0" dirty="0" smtClean="0"/>
              <a:t>: # components</a:t>
            </a:r>
          </a:p>
          <a:p>
            <a:r>
              <a:rPr lang="en-US" baseline="0" dirty="0" smtClean="0"/>
              <a:t>Vertical: cost per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4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integer uses 4 bytes in memory!</a:t>
            </a:r>
          </a:p>
          <a:p>
            <a:r>
              <a:rPr lang="en-US" baseline="0" dirty="0" smtClean="0"/>
              <a:t>(draw box)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1638" y="587375"/>
            <a:ext cx="607060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11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difference</a:t>
            </a:r>
            <a:r>
              <a:rPr lang="en-US" baseline="0" dirty="0" smtClean="0"/>
              <a:t> is that you cannot reassign the name a to point to another object </a:t>
            </a:r>
          </a:p>
          <a:p>
            <a:r>
              <a:rPr lang="en-US" baseline="0" dirty="0" smtClean="0"/>
              <a:t>it that the compiler knows at compile time the size of the array, which {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)*10}, which is why it prints 40 for a </a:t>
            </a:r>
          </a:p>
          <a:p>
            <a:r>
              <a:rPr lang="en-US" baseline="0" dirty="0" smtClean="0"/>
              <a:t>(on a computer where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) =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65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1638" y="587375"/>
            <a:ext cx="607060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9980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7375"/>
            <a:ext cx="607060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6" tIns="45712" rIns="91426" bIns="45712"/>
          <a:lstStyle/>
          <a:p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82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focus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6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mtClean="0"/>
              <a:t>*p = 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68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9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86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5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400050" y="587375"/>
            <a:ext cx="6070600" cy="34147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6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Big table of words</a:t>
            </a:r>
            <a:r>
              <a:rPr lang="en-US" baseline="0" smtClean="0"/>
              <a:t> (e.g. 32 bits each)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Just like houses in a city, each word has an address, e.g. 380 Soda Hall, Berkeley, CA 94720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Computers use numbers as addresses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Note: addresses and values are different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Just like a house is not the same as its address (give me a house or an address?)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2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mtClean="0"/>
              <a:t>Values of unutilized variables</a:t>
            </a:r>
            <a:r>
              <a:rPr lang="en-US" baseline="0" smtClean="0"/>
              <a:t> is arbitrary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Output is random, changes between executions (I tried this!)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Worst case: uninitialized pointer “points” to illegal memory address (e.g. 0):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smtClean="0"/>
              <a:t>fatal error, overwrite data, code, </a:t>
            </a:r>
            <a:r>
              <a:rPr lang="is-IS" baseline="0" smtClean="0"/>
              <a:t>…</a:t>
            </a:r>
            <a:endParaRPr lang="en-US" baseline="0" smtClean="0"/>
          </a:p>
          <a:p>
            <a:pPr marL="171450" indent="-171450">
              <a:buFont typeface="Arial" charset="0"/>
              <a:buChar char="•"/>
            </a:pPr>
            <a:r>
              <a:rPr lang="en-US" baseline="0" smtClean="0"/>
              <a:t>Do not count on *p ==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4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err="1" smtClean="0"/>
              <a:t>a</a:t>
            </a:r>
            <a:r>
              <a:rPr lang="ru-RU" smtClean="0"/>
              <a:t>=1 </a:t>
            </a:r>
            <a:r>
              <a:rPr lang="ru-RU" err="1" smtClean="0"/>
              <a:t>b</a:t>
            </a:r>
            <a:r>
              <a:rPr lang="ru-RU" smtClean="0"/>
              <a:t>=-9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0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739" y="573207"/>
            <a:ext cx="8628184" cy="2143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222251" y="3183341"/>
            <a:ext cx="8628063" cy="113617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71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0" y="1090247"/>
            <a:ext cx="4292111" cy="3542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0247"/>
            <a:ext cx="4221773" cy="3542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4301"/>
            <a:ext cx="8628185" cy="7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0" y="1056863"/>
            <a:ext cx="4275443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740" y="1698701"/>
            <a:ext cx="4275443" cy="2943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056863"/>
            <a:ext cx="4221773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698701"/>
            <a:ext cx="4221773" cy="2943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4301"/>
            <a:ext cx="8628185" cy="7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0" y="1056863"/>
            <a:ext cx="1508525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8831" y="1056864"/>
            <a:ext cx="6782093" cy="17229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739" y="2951560"/>
            <a:ext cx="1508526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68831" y="2951560"/>
            <a:ext cx="6782093" cy="1739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39" y="106792"/>
            <a:ext cx="8628184" cy="79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39" y="1055077"/>
            <a:ext cx="8628184" cy="357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0" y="4767264"/>
            <a:ext cx="2250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34018" y="4767263"/>
            <a:ext cx="39851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Lecture 3: Pointers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4" r:id="rId4"/>
    <p:sldLayoutId id="2147483665" r:id="rId5"/>
    <p:sldLayoutId id="2147483669" r:id="rId6"/>
    <p:sldLayoutId id="2147483666" r:id="rId7"/>
    <p:sldLayoutId id="2147483667" r:id="rId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61C: </a:t>
            </a:r>
            <a:br>
              <a:rPr lang="en-US" dirty="0"/>
            </a:br>
            <a:r>
              <a:rPr lang="en-US" dirty="0"/>
              <a:t>Great Ideas in Computer </a:t>
            </a:r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3: </a:t>
            </a:r>
            <a:r>
              <a:rPr lang="en-US" i="1" dirty="0" smtClean="0"/>
              <a:t>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Krste </a:t>
            </a:r>
            <a:r>
              <a:rPr lang="en-US" dirty="0" err="1" smtClean="0"/>
              <a:t>Asanović</a:t>
            </a:r>
            <a:r>
              <a:rPr lang="en-US" dirty="0"/>
              <a:t> </a:t>
            </a:r>
            <a:r>
              <a:rPr lang="en-US" dirty="0" smtClean="0"/>
              <a:t>&amp; Randy Katz</a:t>
            </a:r>
          </a:p>
          <a:p>
            <a:pPr>
              <a:lnSpc>
                <a:spcPct val="150000"/>
              </a:lnSpc>
            </a:pPr>
            <a:r>
              <a:rPr lang="en-US" dirty="0"/>
              <a:t>http://</a:t>
            </a:r>
            <a:r>
              <a:rPr lang="en-US" dirty="0" err="1"/>
              <a:t>inst.eecs.berkeley.edu</a:t>
            </a:r>
            <a:r>
              <a:rPr lang="en-US" dirty="0"/>
              <a:t>/~cs61c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wrong with this Code?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0131" y="896816"/>
            <a:ext cx="6170476" cy="216800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73570" y="3064821"/>
            <a:ext cx="355400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Output:</a:t>
            </a:r>
          </a:p>
          <a:p>
            <a:pPr lvl="1"/>
            <a:r>
              <a:rPr lang="en-US" sz="2800" dirty="0" smtClean="0"/>
              <a:t>a </a:t>
            </a:r>
            <a:r>
              <a:rPr lang="en-US" sz="2800" dirty="0"/>
              <a:t>= 1853161526,  </a:t>
            </a:r>
            <a:endParaRPr lang="en-US" sz="2800" dirty="0" smtClean="0"/>
          </a:p>
          <a:p>
            <a:pPr lvl="1"/>
            <a:r>
              <a:rPr lang="en-US" sz="2800" dirty="0" smtClean="0"/>
              <a:t>p </a:t>
            </a:r>
            <a:r>
              <a:rPr lang="en-US" sz="2800" dirty="0"/>
              <a:t>= 0x7fff5be57c08,  </a:t>
            </a:r>
            <a:endParaRPr lang="en-US" sz="2800" dirty="0" smtClean="0"/>
          </a:p>
          <a:p>
            <a:pPr lvl="1"/>
            <a:r>
              <a:rPr lang="en-US" sz="2800" dirty="0" smtClean="0"/>
              <a:t>*</a:t>
            </a:r>
            <a:r>
              <a:rPr lang="en-US" sz="2800" dirty="0"/>
              <a:t>p = 0</a:t>
            </a:r>
          </a:p>
        </p:txBody>
      </p:sp>
    </p:spTree>
    <p:extLst>
      <p:ext uri="{BB962C8B-B14F-4D97-AF65-F5344CB8AC3E}">
        <p14:creationId xmlns:p14="http://schemas.microsoft.com/office/powerpoint/2010/main" val="9028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as Function Arguments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739" y="3456533"/>
            <a:ext cx="6545632" cy="13770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C passes arguments </a:t>
            </a:r>
            <a:r>
              <a:rPr lang="en-US" sz="2400" u="sng" dirty="0" smtClean="0"/>
              <a:t>by value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i.e. it passes a copy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value does not change outside function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To pass </a:t>
            </a:r>
            <a:r>
              <a:rPr lang="en-US" sz="2400" u="sng" dirty="0" smtClean="0"/>
              <a:t>by reference</a:t>
            </a:r>
            <a:r>
              <a:rPr lang="en-US" sz="2400" dirty="0" smtClean="0"/>
              <a:t> use a pointer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17100"/>
              </p:ext>
            </p:extLst>
          </p:nvPr>
        </p:nvGraphicFramePr>
        <p:xfrm>
          <a:off x="5377542" y="850505"/>
          <a:ext cx="3628573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108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107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548" y="848942"/>
            <a:ext cx="5017548" cy="27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Passing in Java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7107" y="830270"/>
            <a:ext cx="8628184" cy="3816903"/>
          </a:xfrm>
        </p:spPr>
        <p:txBody>
          <a:bodyPr>
            <a:noAutofit/>
          </a:bodyPr>
          <a:lstStyle/>
          <a:p>
            <a:r>
              <a:rPr lang="en-US" dirty="0" smtClean="0"/>
              <a:t>“primitive types” (</a:t>
            </a:r>
            <a:r>
              <a:rPr lang="en-US" dirty="0" err="1" smtClean="0"/>
              <a:t>int</a:t>
            </a:r>
            <a:r>
              <a:rPr lang="en-US" dirty="0" smtClean="0"/>
              <a:t>, char, double) </a:t>
            </a:r>
          </a:p>
          <a:p>
            <a:pPr lvl="1"/>
            <a:r>
              <a:rPr lang="en-US" u="sng" dirty="0" smtClean="0"/>
              <a:t>by value</a:t>
            </a:r>
            <a:r>
              <a:rPr lang="en-US" dirty="0" smtClean="0"/>
              <a:t> (i.e. passes a copy)</a:t>
            </a:r>
          </a:p>
          <a:p>
            <a:r>
              <a:rPr lang="en-US" dirty="0"/>
              <a:t>O</a:t>
            </a:r>
            <a:r>
              <a:rPr lang="en-US" dirty="0" smtClean="0"/>
              <a:t>bjects</a:t>
            </a:r>
          </a:p>
          <a:p>
            <a:pPr lvl="1"/>
            <a:r>
              <a:rPr lang="en-US" u="sng" dirty="0" smtClean="0"/>
              <a:t>by reference</a:t>
            </a:r>
            <a:r>
              <a:rPr lang="en-US" dirty="0" smtClean="0"/>
              <a:t> (i.e. passes a pointer)</a:t>
            </a:r>
          </a:p>
          <a:p>
            <a:pPr lvl="1"/>
            <a:r>
              <a:rPr lang="en-US" dirty="0" smtClean="0"/>
              <a:t>Java uses pointers internally</a:t>
            </a:r>
          </a:p>
          <a:p>
            <a:pPr lvl="2"/>
            <a:r>
              <a:rPr lang="en-US" dirty="0" smtClean="0"/>
              <a:t>But hides them from the programmer</a:t>
            </a:r>
          </a:p>
          <a:p>
            <a:pPr lvl="1"/>
            <a:r>
              <a:rPr lang="en-US" dirty="0" smtClean="0"/>
              <a:t>Mapping of variables to addresses is not defined in Java language</a:t>
            </a:r>
          </a:p>
          <a:p>
            <a:pPr lvl="2"/>
            <a:r>
              <a:rPr lang="en-US" dirty="0" smtClean="0"/>
              <a:t>No address operator (&amp;)</a:t>
            </a:r>
          </a:p>
          <a:p>
            <a:pPr lvl="2"/>
            <a:r>
              <a:rPr lang="en-US" dirty="0" smtClean="0"/>
              <a:t>Gives JVM flexibility to move stuff around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882206"/>
              </p:ext>
            </p:extLst>
          </p:nvPr>
        </p:nvGraphicFramePr>
        <p:xfrm>
          <a:off x="5134657" y="3441029"/>
          <a:ext cx="3371780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266"/>
                <a:gridCol w="766838"/>
                <a:gridCol w="766838"/>
                <a:gridCol w="766838"/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Answer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b</a:t>
                      </a:r>
                      <a:endParaRPr lang="en-US" sz="15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c</a:t>
                      </a:r>
                      <a:endParaRPr lang="en-US" sz="150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3</a:t>
                      </a:r>
                      <a:endParaRPr lang="en-US" sz="15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1</a:t>
                      </a:r>
                      <a:endParaRPr lang="en-US" sz="150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008000"/>
                          </a:solidFill>
                        </a:rPr>
                        <a:t>GREEN</a:t>
                      </a:r>
                      <a:endParaRPr lang="en-US" sz="1500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3</a:t>
                      </a:r>
                      <a:endParaRPr lang="en-US" sz="150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FF6600"/>
                          </a:solidFill>
                        </a:rPr>
                        <a:t>ORANGE</a:t>
                      </a:r>
                      <a:endParaRPr lang="en-US" sz="1500" dirty="0">
                        <a:solidFill>
                          <a:srgbClr val="FF66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3</a:t>
                      </a:r>
                      <a:endParaRPr lang="en-US" sz="15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3</a:t>
                      </a:r>
                      <a:endParaRPr lang="en-US" sz="15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1</a:t>
                      </a:r>
                      <a:endParaRPr lang="en-US" sz="1500"/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YELLOW</a:t>
                      </a:r>
                      <a:endParaRPr lang="en-US" sz="15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smtClean="0"/>
                        <a:t>3</a:t>
                      </a:r>
                      <a:endParaRPr lang="en-US" sz="15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3064"/>
              </p:ext>
            </p:extLst>
          </p:nvPr>
        </p:nvGraphicFramePr>
        <p:xfrm>
          <a:off x="5211463" y="804863"/>
          <a:ext cx="3628573" cy="2537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7710" y="896816"/>
            <a:ext cx="4292600" cy="36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in C</a:t>
            </a:r>
          </a:p>
          <a:p>
            <a:r>
              <a:rPr lang="en-US" b="1" dirty="0" smtClean="0"/>
              <a:t>Arrays in C</a:t>
            </a:r>
          </a:p>
          <a:p>
            <a:r>
              <a:rPr lang="en-US" dirty="0" smtClean="0"/>
              <a:t>This is not on the test</a:t>
            </a:r>
          </a:p>
          <a:p>
            <a:r>
              <a:rPr lang="en-US" dirty="0" smtClean="0"/>
              <a:t>Pointer arithmetic</a:t>
            </a:r>
          </a:p>
          <a:p>
            <a:r>
              <a:rPr lang="en-US" dirty="0" smtClean="0"/>
              <a:t>Strings, main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 Arrays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15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Declaration:</a:t>
            </a:r>
          </a:p>
          <a:p>
            <a:pPr lvl="1"/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// allocate space</a:t>
            </a:r>
            <a:br>
              <a:rPr lang="en-US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// unknown content</a:t>
            </a:r>
            <a:br>
              <a:rPr lang="en-US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a[5]; </a:t>
            </a:r>
            <a:br>
              <a:rPr lang="en-US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  </a:t>
            </a:r>
          </a:p>
          <a:p>
            <a:pPr lvl="1"/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// allocate &amp; initialize</a:t>
            </a:r>
            <a:br>
              <a:rPr lang="en-US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b = { 3, 2, 1 };          </a:t>
            </a:r>
            <a:endParaRPr lang="en-US" dirty="0" smtClean="0"/>
          </a:p>
          <a:p>
            <a:r>
              <a:rPr lang="en-US" dirty="0" smtClean="0"/>
              <a:t>Element access:</a:t>
            </a:r>
          </a:p>
          <a:p>
            <a:pPr lvl="1"/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b[1];</a:t>
            </a:r>
          </a:p>
          <a:p>
            <a:pPr lvl="1"/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a[2] = 7;</a:t>
            </a:r>
          </a:p>
          <a:p>
            <a:r>
              <a:rPr lang="en-US" dirty="0"/>
              <a:t>Index of first element: </a:t>
            </a:r>
            <a:r>
              <a:rPr lang="en-US" dirty="0" smtClean="0"/>
              <a:t>0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45991"/>
              </p:ext>
            </p:extLst>
          </p:nvPr>
        </p:nvGraphicFramePr>
        <p:xfrm>
          <a:off x="5370285" y="1031357"/>
          <a:ext cx="3628573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108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107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Beware: no array bound checking!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54355"/>
            <a:ext cx="8628184" cy="15411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081088" algn="l"/>
              </a:tabLst>
            </a:pPr>
            <a:r>
              <a:rPr lang="en-US" sz="2000" u="sng" dirty="0" smtClean="0"/>
              <a:t>Output</a:t>
            </a:r>
            <a:r>
              <a:rPr lang="en-US" sz="2000" dirty="0" smtClean="0"/>
              <a:t>:</a:t>
            </a:r>
            <a:r>
              <a:rPr lang="en-US" dirty="0" smtClean="0"/>
              <a:t> 	</a:t>
            </a:r>
            <a:r>
              <a:rPr lang="pt-BR" sz="2000" dirty="0" smtClean="0">
                <a:latin typeface="Courier" charset="0"/>
                <a:ea typeface="Courier" charset="0"/>
                <a:cs typeface="Courier" charset="0"/>
              </a:rPr>
              <a:t>a[0</a:t>
            </a:r>
            <a:r>
              <a:rPr lang="pt-BR" sz="2000" dirty="0"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pt-BR" sz="2000" dirty="0" smtClean="0">
                <a:latin typeface="Courier" charset="0"/>
                <a:ea typeface="Courier" charset="0"/>
                <a:cs typeface="Courier" charset="0"/>
              </a:rPr>
              <a:t>1</a:t>
            </a:r>
          </a:p>
          <a:p>
            <a:pPr marL="0" indent="0">
              <a:buNone/>
              <a:tabLst>
                <a:tab pos="1081088" algn="l"/>
              </a:tabLst>
            </a:pPr>
            <a:r>
              <a:rPr lang="pt-BR" sz="2000" dirty="0" smtClean="0">
                <a:latin typeface="Courier" charset="0"/>
                <a:ea typeface="Courier" charset="0"/>
                <a:cs typeface="Courier" charset="0"/>
              </a:rPr>
              <a:t>	a[1</a:t>
            </a:r>
            <a:r>
              <a:rPr lang="pt-BR" sz="2000" dirty="0"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pt-BR" sz="2000" dirty="0" smtClean="0">
                <a:latin typeface="Courier" charset="0"/>
                <a:ea typeface="Courier" charset="0"/>
                <a:cs typeface="Courier" charset="0"/>
              </a:rPr>
              <a:t>2</a:t>
            </a:r>
          </a:p>
          <a:p>
            <a:pPr marL="0" indent="0">
              <a:buNone/>
              <a:tabLst>
                <a:tab pos="1081088" algn="l"/>
              </a:tabLst>
            </a:pPr>
            <a:r>
              <a:rPr lang="pt-BR" sz="2000" dirty="0" smtClean="0">
                <a:latin typeface="Courier" charset="0"/>
                <a:ea typeface="Courier" charset="0"/>
                <a:cs typeface="Courier" charset="0"/>
              </a:rPr>
              <a:t>	a[2</a:t>
            </a:r>
            <a:r>
              <a:rPr lang="pt-BR" sz="2000" dirty="0"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pt-BR" sz="2000" dirty="0" smtClean="0">
                <a:latin typeface="Courier" charset="0"/>
                <a:ea typeface="Courier" charset="0"/>
                <a:cs typeface="Courier" charset="0"/>
              </a:rPr>
              <a:t>3</a:t>
            </a:r>
          </a:p>
          <a:p>
            <a:pPr marL="0" indent="0">
              <a:buNone/>
              <a:tabLst>
                <a:tab pos="1081088" algn="l"/>
              </a:tabLst>
            </a:pPr>
            <a:r>
              <a:rPr lang="pt-BR" sz="2000" dirty="0" smtClean="0">
                <a:latin typeface="Courier" charset="0"/>
                <a:ea typeface="Courier" charset="0"/>
                <a:cs typeface="Courier" charset="0"/>
              </a:rPr>
              <a:t>	a[3</a:t>
            </a:r>
            <a:r>
              <a:rPr lang="pt-BR" sz="2000" dirty="0">
                <a:latin typeface="Courier" charset="0"/>
                <a:ea typeface="Courier" charset="0"/>
                <a:cs typeface="Courier" charset="0"/>
              </a:rPr>
              <a:t>] = -</a:t>
            </a:r>
            <a:r>
              <a:rPr lang="pt-BR" sz="2000" dirty="0" smtClean="0">
                <a:latin typeface="Courier" charset="0"/>
                <a:ea typeface="Courier" charset="0"/>
                <a:cs typeface="Courier" charset="0"/>
              </a:rPr>
              <a:t>1870523725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73" y="908058"/>
            <a:ext cx="6242050" cy="22762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18353" y="3184317"/>
            <a:ext cx="48103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pt-BR" sz="2800" dirty="0" err="1">
                <a:solidFill>
                  <a:srgbClr val="FF0000"/>
                </a:solidFill>
              </a:rPr>
              <a:t>Often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the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</a:rPr>
              <a:t>result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</a:rPr>
              <a:t>is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much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</a:rPr>
              <a:t>worse</a:t>
            </a:r>
            <a:r>
              <a:rPr lang="pt-BR" sz="2800" dirty="0" smtClean="0">
                <a:solidFill>
                  <a:srgbClr val="FF0000"/>
                </a:solidFill>
              </a:rPr>
              <a:t>:</a:t>
            </a:r>
          </a:p>
          <a:p>
            <a:pPr marL="519113" indent="-288925">
              <a:buFont typeface="Arial" charset="0"/>
              <a:buChar char="•"/>
            </a:pPr>
            <a:r>
              <a:rPr lang="pt-BR" sz="2400" dirty="0" err="1" smtClean="0">
                <a:solidFill>
                  <a:srgbClr val="FF0000"/>
                </a:solidFill>
              </a:rPr>
              <a:t>erratic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behavior</a:t>
            </a:r>
            <a:endParaRPr lang="pt-BR" sz="2400" dirty="0" smtClean="0">
              <a:solidFill>
                <a:srgbClr val="FF0000"/>
              </a:solidFill>
            </a:endParaRPr>
          </a:p>
          <a:p>
            <a:pPr marL="519113" indent="-288925">
              <a:buFont typeface="Arial" charset="0"/>
              <a:buChar char="•"/>
            </a:pPr>
            <a:r>
              <a:rPr lang="pt-BR" sz="2400" dirty="0" err="1" smtClean="0">
                <a:solidFill>
                  <a:srgbClr val="FF0000"/>
                </a:solidFill>
              </a:rPr>
              <a:t>segmentation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fault</a:t>
            </a:r>
            <a:r>
              <a:rPr lang="pt-BR" sz="2400" dirty="0">
                <a:solidFill>
                  <a:srgbClr val="FF0000"/>
                </a:solidFill>
              </a:rPr>
              <a:t>, </a:t>
            </a:r>
            <a:r>
              <a:rPr lang="pt-BR" sz="2400" dirty="0" smtClean="0">
                <a:solidFill>
                  <a:srgbClr val="FF0000"/>
                </a:solidFill>
              </a:rPr>
              <a:t>etc.</a:t>
            </a:r>
          </a:p>
          <a:p>
            <a:pPr marL="519113" indent="-288925">
              <a:buFont typeface="Arial" charset="0"/>
              <a:buChar char="•"/>
            </a:pPr>
            <a:r>
              <a:rPr lang="pt-BR" sz="2400" dirty="0" smtClean="0">
                <a:solidFill>
                  <a:srgbClr val="FF0000"/>
                </a:solidFill>
              </a:rPr>
              <a:t>C does </a:t>
            </a:r>
            <a:r>
              <a:rPr lang="pt-BR" sz="2400" dirty="0" err="1" smtClean="0">
                <a:solidFill>
                  <a:srgbClr val="FF0000"/>
                </a:solidFill>
              </a:rPr>
              <a:t>not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know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array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length</a:t>
            </a:r>
            <a:r>
              <a:rPr lang="pt-BR" sz="2400" dirty="0" smtClean="0">
                <a:solidFill>
                  <a:srgbClr val="FF0000"/>
                </a:solidFill>
              </a:rPr>
              <a:t>!</a:t>
            </a:r>
          </a:p>
          <a:p>
            <a:pPr marL="519113" indent="-288925">
              <a:buFont typeface="Arial" charset="0"/>
              <a:buChar char="•"/>
            </a:pPr>
            <a:r>
              <a:rPr lang="pt-BR" sz="2400" dirty="0" err="1" smtClean="0">
                <a:solidFill>
                  <a:srgbClr val="FF0000"/>
                </a:solidFill>
              </a:rPr>
              <a:t>Pass</a:t>
            </a:r>
            <a:r>
              <a:rPr lang="pt-BR" sz="2400" dirty="0" smtClean="0">
                <a:solidFill>
                  <a:srgbClr val="FF0000"/>
                </a:solidFill>
              </a:rPr>
              <a:t> as </a:t>
            </a:r>
            <a:r>
              <a:rPr lang="pt-BR" sz="2400" dirty="0" err="1" smtClean="0">
                <a:solidFill>
                  <a:srgbClr val="FF0000"/>
                </a:solidFill>
              </a:rPr>
              <a:t>argument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into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</a:rPr>
              <a:t>functions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Use Constants, Not Literals</a:t>
            </a: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>
          <a:xfrm>
            <a:off x="222739" y="903785"/>
            <a:ext cx="8628184" cy="3577646"/>
          </a:xfrm>
        </p:spPr>
        <p:txBody>
          <a:bodyPr>
            <a:noAutofit/>
          </a:bodyPr>
          <a:lstStyle/>
          <a:p>
            <a:r>
              <a:rPr lang="en-US" sz="1600" dirty="0" smtClean="0"/>
              <a:t>Assign size to constant</a:t>
            </a:r>
          </a:p>
          <a:p>
            <a:pPr lvl="1"/>
            <a:r>
              <a:rPr lang="en-US" sz="1400" dirty="0" smtClean="0"/>
              <a:t>Bad pattern</a:t>
            </a:r>
            <a:br>
              <a:rPr lang="en-US" sz="1400" dirty="0" smtClean="0"/>
            </a:br>
            <a:r>
              <a:rPr lang="en-US" sz="1400" dirty="0" smtClean="0"/>
              <a:t>   </a:t>
            </a:r>
            <a:r>
              <a:rPr lang="en-US" sz="1400" b="1" dirty="0" err="1" smtClean="0">
                <a:latin typeface="Courier New"/>
                <a:cs typeface="Courier New"/>
              </a:rPr>
              <a:t>int</a:t>
            </a:r>
            <a:r>
              <a:rPr lang="en-US" sz="1400" b="1" dirty="0" smtClean="0">
                <a:latin typeface="Courier New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cs typeface="Courier New"/>
              </a:rPr>
              <a:t>i</a:t>
            </a:r>
            <a:r>
              <a:rPr lang="en-US" sz="1400" b="1" dirty="0" smtClean="0">
                <a:latin typeface="Courier New"/>
                <a:cs typeface="Courier New"/>
              </a:rPr>
              <a:t>, </a:t>
            </a:r>
            <a:r>
              <a:rPr lang="en-US" sz="1400" b="1" dirty="0" err="1" smtClean="0">
                <a:latin typeface="Courier New"/>
                <a:cs typeface="Courier New"/>
              </a:rPr>
              <a:t>ar</a:t>
            </a:r>
            <a:r>
              <a:rPr lang="en-US" sz="1400" b="1" dirty="0" smtClean="0">
                <a:latin typeface="Courier New"/>
                <a:cs typeface="Courier New"/>
              </a:rPr>
              <a:t>[10];</a:t>
            </a:r>
            <a:br>
              <a:rPr lang="en-US" sz="1400" b="1" dirty="0" smtClean="0">
                <a:latin typeface="Courier New"/>
                <a:cs typeface="Courier New"/>
              </a:rPr>
            </a:br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1400" b="1" dirty="0" smtClean="0">
                <a:latin typeface="Courier New"/>
                <a:cs typeface="Courier New"/>
              </a:rPr>
              <a:t>for(</a:t>
            </a:r>
            <a:r>
              <a:rPr lang="en-US" sz="1400" b="1" dirty="0" err="1" smtClean="0">
                <a:latin typeface="Courier New"/>
                <a:cs typeface="Courier New"/>
              </a:rPr>
              <a:t>i</a:t>
            </a:r>
            <a:r>
              <a:rPr lang="en-US" sz="1400" b="1" dirty="0" smtClean="0">
                <a:latin typeface="Courier New"/>
                <a:cs typeface="Courier New"/>
              </a:rPr>
              <a:t> = 0; </a:t>
            </a:r>
            <a:r>
              <a:rPr lang="en-US" sz="1400" b="1" dirty="0" err="1" smtClean="0">
                <a:latin typeface="Courier New"/>
                <a:cs typeface="Courier New"/>
              </a:rPr>
              <a:t>i</a:t>
            </a:r>
            <a:r>
              <a:rPr lang="en-US" sz="1400" b="1" dirty="0" smtClean="0">
                <a:latin typeface="Courier New"/>
                <a:cs typeface="Courier New"/>
              </a:rPr>
              <a:t> &lt; 10; </a:t>
            </a:r>
            <a:r>
              <a:rPr lang="en-US" sz="1400" b="1" dirty="0" err="1" smtClean="0">
                <a:latin typeface="Courier New"/>
                <a:cs typeface="Courier New"/>
              </a:rPr>
              <a:t>i</a:t>
            </a:r>
            <a:r>
              <a:rPr lang="en-US" sz="1400" b="1" dirty="0" smtClean="0">
                <a:latin typeface="Courier New"/>
                <a:cs typeface="Courier New"/>
              </a:rPr>
              <a:t>++){ ... }</a:t>
            </a:r>
          </a:p>
          <a:p>
            <a:pPr lvl="1"/>
            <a:r>
              <a:rPr lang="en-US" sz="1400" dirty="0" smtClean="0"/>
              <a:t>Better pattern</a:t>
            </a:r>
            <a:br>
              <a:rPr lang="en-US" sz="1400" dirty="0" smtClean="0"/>
            </a:br>
            <a:r>
              <a:rPr lang="en-US" sz="1400" dirty="0" smtClean="0"/>
              <a:t>   </a:t>
            </a:r>
            <a:r>
              <a:rPr lang="en-US" sz="1400" b="1" dirty="0" err="1" smtClean="0">
                <a:latin typeface="Courier New"/>
                <a:cs typeface="Courier New"/>
              </a:rPr>
              <a:t>const</a:t>
            </a:r>
            <a:r>
              <a:rPr lang="en-US" sz="1400" b="1" dirty="0" smtClean="0">
                <a:latin typeface="Courier New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cs typeface="Courier New"/>
              </a:rPr>
              <a:t>int</a:t>
            </a:r>
            <a:r>
              <a:rPr lang="en-US" sz="1400" b="1" dirty="0" smtClean="0">
                <a:latin typeface="Courier New"/>
                <a:cs typeface="Courier New"/>
              </a:rPr>
              <a:t> ARRAY_SIZE = 10;</a:t>
            </a:r>
            <a:br>
              <a:rPr lang="en-US" sz="1400" b="1" dirty="0" smtClean="0">
                <a:latin typeface="Courier New"/>
                <a:cs typeface="Courier New"/>
              </a:rPr>
            </a:br>
            <a:r>
              <a:rPr lang="en-US" sz="1400" b="1" dirty="0" smtClean="0">
                <a:latin typeface="Courier New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cs typeface="Courier New"/>
              </a:rPr>
              <a:t>int</a:t>
            </a:r>
            <a:r>
              <a:rPr lang="en-US" sz="1400" b="1" dirty="0" smtClean="0">
                <a:latin typeface="Courier New"/>
                <a:cs typeface="Courier New"/>
              </a:rPr>
              <a:t> </a:t>
            </a:r>
            <a:r>
              <a:rPr lang="en-US" sz="1400" b="1" dirty="0" err="1" smtClean="0">
                <a:latin typeface="Courier New"/>
                <a:cs typeface="Courier New"/>
              </a:rPr>
              <a:t>i</a:t>
            </a:r>
            <a:r>
              <a:rPr lang="en-US" sz="1400" b="1" dirty="0" smtClean="0">
                <a:latin typeface="Courier New"/>
                <a:cs typeface="Courier New"/>
              </a:rPr>
              <a:t>, a[ARRAY_SIZE];</a:t>
            </a:r>
            <a:br>
              <a:rPr lang="en-US" sz="1400" b="1" dirty="0" smtClean="0">
                <a:latin typeface="Courier New"/>
                <a:cs typeface="Courier New"/>
              </a:rPr>
            </a:br>
            <a:r>
              <a:rPr lang="en-US" sz="1400" b="1" dirty="0" smtClean="0">
                <a:latin typeface="Courier New"/>
                <a:cs typeface="Courier New"/>
              </a:rPr>
              <a:t> for(</a:t>
            </a:r>
            <a:r>
              <a:rPr lang="en-US" sz="1400" b="1" dirty="0" err="1" smtClean="0">
                <a:latin typeface="Courier New"/>
                <a:cs typeface="Courier New"/>
              </a:rPr>
              <a:t>i</a:t>
            </a:r>
            <a:r>
              <a:rPr lang="en-US" sz="1400" b="1" dirty="0" smtClean="0">
                <a:latin typeface="Courier New"/>
                <a:cs typeface="Courier New"/>
              </a:rPr>
              <a:t> = 0; </a:t>
            </a:r>
            <a:r>
              <a:rPr lang="en-US" sz="1400" b="1" dirty="0" err="1" smtClean="0">
                <a:latin typeface="Courier New"/>
                <a:cs typeface="Courier New"/>
              </a:rPr>
              <a:t>i</a:t>
            </a:r>
            <a:r>
              <a:rPr lang="en-US" sz="1400" b="1" dirty="0" smtClean="0">
                <a:latin typeface="Courier New"/>
                <a:cs typeface="Courier New"/>
              </a:rPr>
              <a:t> &lt; ARRAY_SIZE; </a:t>
            </a:r>
            <a:r>
              <a:rPr lang="en-US" sz="1400" b="1" dirty="0" err="1" smtClean="0">
                <a:latin typeface="Courier New"/>
                <a:cs typeface="Courier New"/>
              </a:rPr>
              <a:t>i</a:t>
            </a:r>
            <a:r>
              <a:rPr lang="en-US" sz="1400" b="1" dirty="0" smtClean="0">
                <a:latin typeface="Courier New"/>
                <a:cs typeface="Courier New"/>
              </a:rPr>
              <a:t>++){ ... }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“Single source of truth”</a:t>
            </a:r>
          </a:p>
          <a:p>
            <a:pPr lvl="1"/>
            <a:r>
              <a:rPr lang="en-US" sz="1400" dirty="0" smtClean="0"/>
              <a:t>Avoiding maintaining two copies of the number 10</a:t>
            </a:r>
          </a:p>
          <a:p>
            <a:pPr lvl="1"/>
            <a:r>
              <a:rPr lang="en-US" sz="1400" dirty="0" smtClean="0"/>
              <a:t>And the chance of changing only one</a:t>
            </a:r>
          </a:p>
          <a:p>
            <a:pPr lvl="1"/>
            <a:r>
              <a:rPr lang="en-US" sz="1400" dirty="0" smtClean="0"/>
              <a:t>DRY: “Don’t Repeat Yourself”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>
            <a:normAutofit fontScale="90000"/>
          </a:bodyPr>
          <a:lstStyle/>
          <a:p>
            <a:r>
              <a:rPr lang="en-US" smtClean="0"/>
              <a:t>Pointing to Different Size Objects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2171700"/>
          </a:xfrm>
        </p:spPr>
        <p:txBody>
          <a:bodyPr>
            <a:noAutofit/>
          </a:bodyPr>
          <a:lstStyle/>
          <a:p>
            <a:pPr marL="225425" indent="-225425"/>
            <a:r>
              <a:rPr lang="en-US" sz="2000" dirty="0" smtClean="0"/>
              <a:t>Modern machines are “byte-addressable”</a:t>
            </a:r>
          </a:p>
          <a:p>
            <a:pPr lvl="1"/>
            <a:r>
              <a:rPr lang="en-US" sz="1800" dirty="0" smtClean="0"/>
              <a:t>Hardware’s memory composed of 8-bit storage cells,</a:t>
            </a:r>
            <a:br>
              <a:rPr lang="en-US" sz="1800" dirty="0" smtClean="0"/>
            </a:br>
            <a:r>
              <a:rPr lang="en-US" sz="1800" dirty="0" smtClean="0"/>
              <a:t>each has a unique address</a:t>
            </a:r>
          </a:p>
          <a:p>
            <a:pPr marL="225425" indent="-225425"/>
            <a:r>
              <a:rPr lang="en-US" sz="2000" dirty="0" smtClean="0"/>
              <a:t>Type declaration tells compiler how many bytes to fetch on each access through pointer</a:t>
            </a:r>
          </a:p>
          <a:p>
            <a:pPr lvl="1"/>
            <a:r>
              <a:rPr lang="en-US" sz="1800" dirty="0" smtClean="0"/>
              <a:t>E.g., 32-bit integer stored in 4 consecutive 8-bit bytes</a:t>
            </a:r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29200" y="3027872"/>
            <a:ext cx="266700" cy="42783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934200" y="3169956"/>
            <a:ext cx="457200" cy="571500"/>
            <a:chOff x="7315200" y="4572000"/>
            <a:chExt cx="457200" cy="762000"/>
          </a:xfrm>
        </p:grpSpPr>
        <p:sp>
          <p:nvSpPr>
            <p:cNvPr id="21" name="Rectangle 20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42</a:t>
              </a:r>
              <a:endParaRPr lang="en-US" i="1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553200" y="3169956"/>
            <a:ext cx="457200" cy="571500"/>
            <a:chOff x="7315200" y="4572000"/>
            <a:chExt cx="457200" cy="762000"/>
          </a:xfrm>
        </p:grpSpPr>
        <p:sp>
          <p:nvSpPr>
            <p:cNvPr id="79" name="Rectangle 78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43</a:t>
              </a:r>
              <a:endParaRPr lang="en-US" i="1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72200" y="3169956"/>
            <a:ext cx="457200" cy="571500"/>
            <a:chOff x="7315200" y="4572000"/>
            <a:chExt cx="457200" cy="762000"/>
          </a:xfrm>
        </p:grpSpPr>
        <p:sp>
          <p:nvSpPr>
            <p:cNvPr id="82" name="Rectangle 81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44</a:t>
              </a:r>
              <a:endParaRPr lang="en-US" i="1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1200" y="3169956"/>
            <a:ext cx="457200" cy="571500"/>
            <a:chOff x="7315200" y="4572000"/>
            <a:chExt cx="457200" cy="762000"/>
          </a:xfrm>
        </p:grpSpPr>
        <p:sp>
          <p:nvSpPr>
            <p:cNvPr id="85" name="Rectangle 84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45</a:t>
              </a:r>
              <a:endParaRPr lang="en-US" i="1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410200" y="3169956"/>
            <a:ext cx="457200" cy="571500"/>
            <a:chOff x="7315200" y="4572000"/>
            <a:chExt cx="457200" cy="762000"/>
          </a:xfrm>
        </p:grpSpPr>
        <p:sp>
          <p:nvSpPr>
            <p:cNvPr id="88" name="Rectangle 87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46</a:t>
              </a:r>
              <a:endParaRPr lang="en-US" i="1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029200" y="3169956"/>
            <a:ext cx="457200" cy="571500"/>
            <a:chOff x="7315200" y="4572000"/>
            <a:chExt cx="457200" cy="762000"/>
          </a:xfrm>
        </p:grpSpPr>
        <p:sp>
          <p:nvSpPr>
            <p:cNvPr id="91" name="Rectangle 90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47</a:t>
              </a:r>
              <a:endParaRPr lang="en-US" i="1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648200" y="3169956"/>
            <a:ext cx="457200" cy="571500"/>
            <a:chOff x="7315200" y="4572000"/>
            <a:chExt cx="457200" cy="762000"/>
          </a:xfrm>
        </p:grpSpPr>
        <p:sp>
          <p:nvSpPr>
            <p:cNvPr id="94" name="Rectangle 93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D7E4B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48</a:t>
              </a:r>
              <a:endParaRPr lang="en-US" i="1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267200" y="3169956"/>
            <a:ext cx="457200" cy="571500"/>
            <a:chOff x="7315200" y="4572000"/>
            <a:chExt cx="457200" cy="762000"/>
          </a:xfrm>
        </p:grpSpPr>
        <p:sp>
          <p:nvSpPr>
            <p:cNvPr id="97" name="Rectangle 96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49</a:t>
              </a:r>
              <a:endParaRPr lang="en-US" i="1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86200" y="3169956"/>
            <a:ext cx="457200" cy="571500"/>
            <a:chOff x="7315200" y="4572000"/>
            <a:chExt cx="457200" cy="762000"/>
          </a:xfrm>
        </p:grpSpPr>
        <p:sp>
          <p:nvSpPr>
            <p:cNvPr id="100" name="Rectangle 99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D7E4B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50</a:t>
              </a:r>
              <a:endParaRPr lang="en-US" i="1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05200" y="3169956"/>
            <a:ext cx="457200" cy="571500"/>
            <a:chOff x="7315200" y="4572000"/>
            <a:chExt cx="457200" cy="762000"/>
          </a:xfrm>
        </p:grpSpPr>
        <p:sp>
          <p:nvSpPr>
            <p:cNvPr id="103" name="Rectangle 102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D7E4B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51</a:t>
              </a:r>
              <a:endParaRPr lang="en-US" i="1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124200" y="3169956"/>
            <a:ext cx="457200" cy="571500"/>
            <a:chOff x="7315200" y="4572000"/>
            <a:chExt cx="457200" cy="762000"/>
          </a:xfrm>
        </p:grpSpPr>
        <p:sp>
          <p:nvSpPr>
            <p:cNvPr id="106" name="Rectangle 105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/>
                <a:t>5</a:t>
              </a:r>
              <a:r>
                <a:rPr lang="en-US" i="1" smtClean="0"/>
                <a:t>2</a:t>
              </a:r>
              <a:endParaRPr lang="en-US" i="1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743200" y="3169956"/>
            <a:ext cx="457200" cy="571500"/>
            <a:chOff x="7315200" y="4572000"/>
            <a:chExt cx="457200" cy="762000"/>
          </a:xfrm>
        </p:grpSpPr>
        <p:sp>
          <p:nvSpPr>
            <p:cNvPr id="109" name="Rectangle 108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53</a:t>
              </a:r>
              <a:endParaRPr lang="en-US" i="1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362200" y="3169956"/>
            <a:ext cx="457200" cy="571500"/>
            <a:chOff x="7315200" y="4572000"/>
            <a:chExt cx="457200" cy="762000"/>
          </a:xfrm>
        </p:grpSpPr>
        <p:sp>
          <p:nvSpPr>
            <p:cNvPr id="112" name="Rectangle 111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54</a:t>
              </a:r>
              <a:endParaRPr lang="en-US" i="1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981200" y="3169956"/>
            <a:ext cx="457200" cy="571500"/>
            <a:chOff x="7315200" y="4572000"/>
            <a:chExt cx="457200" cy="762000"/>
          </a:xfrm>
        </p:grpSpPr>
        <p:sp>
          <p:nvSpPr>
            <p:cNvPr id="115" name="Rectangle 114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55</a:t>
              </a:r>
              <a:endParaRPr lang="en-US" i="1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600200" y="3169956"/>
            <a:ext cx="457200" cy="571500"/>
            <a:chOff x="7315200" y="4572000"/>
            <a:chExt cx="457200" cy="762000"/>
          </a:xfrm>
        </p:grpSpPr>
        <p:sp>
          <p:nvSpPr>
            <p:cNvPr id="118" name="Rectangle 117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56</a:t>
              </a:r>
              <a:endParaRPr lang="en-US" i="1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219200" y="3169956"/>
            <a:ext cx="457200" cy="571500"/>
            <a:chOff x="7315200" y="4572000"/>
            <a:chExt cx="457200" cy="762000"/>
          </a:xfrm>
        </p:grpSpPr>
        <p:sp>
          <p:nvSpPr>
            <p:cNvPr id="121" name="Rectangle 120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8EB4E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57</a:t>
              </a:r>
              <a:endParaRPr lang="en-US" i="1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838200" y="3169956"/>
            <a:ext cx="457200" cy="571500"/>
            <a:chOff x="7315200" y="4572000"/>
            <a:chExt cx="457200" cy="762000"/>
          </a:xfrm>
        </p:grpSpPr>
        <p:sp>
          <p:nvSpPr>
            <p:cNvPr id="124" name="Rectangle 123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58</a:t>
              </a:r>
              <a:endParaRPr lang="en-US" i="1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57200" y="3169956"/>
            <a:ext cx="457200" cy="571500"/>
            <a:chOff x="7315200" y="4572000"/>
            <a:chExt cx="457200" cy="762000"/>
          </a:xfrm>
        </p:grpSpPr>
        <p:sp>
          <p:nvSpPr>
            <p:cNvPr id="127" name="Rectangle 126"/>
            <p:cNvSpPr/>
            <p:nvPr/>
          </p:nvSpPr>
          <p:spPr>
            <a:xfrm>
              <a:off x="7315200" y="4953000"/>
              <a:ext cx="381000" cy="381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smtClean="0">
                <a:solidFill>
                  <a:srgbClr val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315200" y="4572000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smtClean="0"/>
                <a:t>59</a:t>
              </a:r>
              <a:endParaRPr lang="en-US" i="1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81600" y="2712756"/>
            <a:ext cx="101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Courier"/>
                <a:cs typeface="Courier"/>
              </a:rPr>
              <a:t>i</a:t>
            </a:r>
            <a:r>
              <a:rPr lang="en-US" b="1" err="1" smtClean="0">
                <a:latin typeface="Courier"/>
                <a:cs typeface="Courier"/>
              </a:rPr>
              <a:t>nt</a:t>
            </a:r>
            <a:r>
              <a:rPr lang="en-US" b="1" smtClean="0">
                <a:latin typeface="Courier"/>
                <a:cs typeface="Courier"/>
              </a:rPr>
              <a:t> *x</a:t>
            </a:r>
            <a:endParaRPr lang="en-US" b="1">
              <a:latin typeface="Courier"/>
              <a:cs typeface="Courier"/>
            </a:endParaRPr>
          </a:p>
        </p:txBody>
      </p:sp>
      <p:sp>
        <p:nvSpPr>
          <p:cNvPr id="132" name="Left Brace 131"/>
          <p:cNvSpPr/>
          <p:nvPr/>
        </p:nvSpPr>
        <p:spPr>
          <a:xfrm rot="16200000">
            <a:off x="4152900" y="3164216"/>
            <a:ext cx="228600" cy="1524000"/>
          </a:xfrm>
          <a:prstGeom prst="leftBrace">
            <a:avLst/>
          </a:prstGeom>
          <a:ln>
            <a:solidFill>
              <a:schemeClr val="tx1"/>
            </a:solidFill>
            <a:headEnd type="non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3238500" y="411097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32-bit integer stored in four bytes</a:t>
            </a:r>
            <a:endParaRPr lang="en-US" dirty="0"/>
          </a:p>
        </p:txBody>
      </p:sp>
      <p:cxnSp>
        <p:nvCxnSpPr>
          <p:cNvPr id="134" name="Straight Arrow Connector 133"/>
          <p:cNvCxnSpPr/>
          <p:nvPr/>
        </p:nvCxnSpPr>
        <p:spPr>
          <a:xfrm flipV="1">
            <a:off x="1981200" y="3027872"/>
            <a:ext cx="231662" cy="42783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057400" y="2712756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ourier"/>
                <a:cs typeface="Courier"/>
              </a:rPr>
              <a:t>short *y</a:t>
            </a:r>
            <a:endParaRPr lang="en-US" b="1">
              <a:latin typeface="Courier"/>
              <a:cs typeface="Courier"/>
            </a:endParaRPr>
          </a:p>
        </p:txBody>
      </p:sp>
      <p:sp>
        <p:nvSpPr>
          <p:cNvPr id="136" name="Left Brace 135"/>
          <p:cNvSpPr/>
          <p:nvPr/>
        </p:nvSpPr>
        <p:spPr>
          <a:xfrm rot="16200000">
            <a:off x="1485900" y="3545216"/>
            <a:ext cx="228600" cy="762000"/>
          </a:xfrm>
          <a:prstGeom prst="leftBrace">
            <a:avLst/>
          </a:prstGeom>
          <a:ln>
            <a:solidFill>
              <a:schemeClr val="tx1"/>
            </a:solidFill>
            <a:headEnd type="non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662214" y="411097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16-bit short stored in two bytes</a:t>
            </a:r>
            <a:endParaRPr lang="en-US"/>
          </a:p>
        </p:txBody>
      </p:sp>
      <p:cxnSp>
        <p:nvCxnSpPr>
          <p:cNvPr id="138" name="Straight Arrow Connector 137"/>
          <p:cNvCxnSpPr/>
          <p:nvPr/>
        </p:nvCxnSpPr>
        <p:spPr>
          <a:xfrm flipV="1">
            <a:off x="6934200" y="3027872"/>
            <a:ext cx="258988" cy="42783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086600" y="2712755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ourier"/>
                <a:cs typeface="Courier"/>
              </a:rPr>
              <a:t>char *z</a:t>
            </a:r>
            <a:endParaRPr lang="en-US" b="1">
              <a:latin typeface="Courier"/>
              <a:cs typeface="Courier"/>
            </a:endParaRPr>
          </a:p>
        </p:txBody>
      </p:sp>
      <p:sp>
        <p:nvSpPr>
          <p:cNvPr id="140" name="Left Brace 139"/>
          <p:cNvSpPr/>
          <p:nvPr/>
        </p:nvSpPr>
        <p:spPr>
          <a:xfrm rot="16200000">
            <a:off x="6629400" y="3735424"/>
            <a:ext cx="228600" cy="381000"/>
          </a:xfrm>
          <a:prstGeom prst="leftBrace">
            <a:avLst/>
          </a:prstGeom>
          <a:ln>
            <a:solidFill>
              <a:schemeClr val="tx1"/>
            </a:solidFill>
            <a:headEnd type="none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5841023" y="4110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8-bit character stored in one byte</a:t>
            </a:r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7421836" y="3169956"/>
            <a:ext cx="143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Byte address</a:t>
            </a:r>
            <a:endParaRPr lang="en-US" i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  <p:bldP spid="133" grpId="0"/>
      <p:bldP spid="135" grpId="0"/>
      <p:bldP spid="136" grpId="0" animBg="1"/>
      <p:bldP spid="137" grpId="0"/>
      <p:bldP spid="139" grpId="0"/>
      <p:bldP spid="140" grpId="0" animBg="1"/>
      <p:bldP spid="141" grpId="0"/>
      <p:bldP spid="1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 smtClean="0"/>
              <a:t>sizeof</a:t>
            </a:r>
            <a:r>
              <a:rPr lang="en-US" smtClean="0"/>
              <a:t>() operator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31" y="2685009"/>
            <a:ext cx="8567893" cy="2164577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(type)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number of bytes in object</a:t>
            </a:r>
          </a:p>
          <a:p>
            <a:pPr lvl="1"/>
            <a:r>
              <a:rPr lang="en-US" dirty="0" smtClean="0"/>
              <a:t>Number of bits in a byte is not standardized</a:t>
            </a:r>
          </a:p>
          <a:p>
            <a:pPr lvl="2"/>
            <a:r>
              <a:rPr lang="en-US" dirty="0" smtClean="0"/>
              <a:t>All modern computers: 8 bits per byte</a:t>
            </a:r>
          </a:p>
          <a:p>
            <a:pPr lvl="2"/>
            <a:r>
              <a:rPr lang="en-US" dirty="0" smtClean="0"/>
              <a:t>Some “old” computers use other values, e.g.  6 bits per ”byte”</a:t>
            </a:r>
          </a:p>
          <a:p>
            <a:r>
              <a:rPr lang="en-US" dirty="0" smtClean="0"/>
              <a:t>By definition, in C </a:t>
            </a:r>
          </a:p>
          <a:p>
            <a:pPr lvl="1"/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(char)==1</a:t>
            </a:r>
          </a:p>
          <a:p>
            <a:r>
              <a:rPr lang="en-US" dirty="0" smtClean="0">
                <a:ea typeface="Courier" charset="0"/>
                <a:cs typeface="Courier" charset="0"/>
              </a:rPr>
              <a:t>For all other types result is </a:t>
            </a:r>
            <a:r>
              <a:rPr lang="en-US" b="1" i="1" dirty="0" smtClean="0">
                <a:ea typeface="Courier" charset="0"/>
                <a:cs typeface="Courier" charset="0"/>
              </a:rPr>
              <a:t>hardware and compiler dependent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Courier" charset="0"/>
                <a:cs typeface="Courier" charset="0"/>
              </a:rPr>
              <a:t>Do not assume - Use </a:t>
            </a:r>
            <a:r>
              <a:rPr lang="en-US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 smtClean="0">
                <a:solidFill>
                  <a:srgbClr val="FF0000"/>
                </a:solidFill>
                <a:ea typeface="Courier" charset="0"/>
                <a:cs typeface="Courier" charset="0"/>
              </a:rPr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3: Pointers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0" y="737558"/>
            <a:ext cx="4644571" cy="20019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51718" y="955631"/>
            <a:ext cx="20316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/>
              <a:t>Output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double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 </a:t>
            </a:r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8</a:t>
            </a:r>
          </a:p>
          <a:p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array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 </a:t>
            </a:r>
            <a:r>
              <a:rPr lang="en-US" sz="2400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20</a:t>
            </a:r>
          </a:p>
          <a:p>
            <a:r>
              <a:rPr lang="en-US" sz="2400" dirty="0" smtClean="0">
                <a:latin typeface="Courier" charset="0"/>
                <a:ea typeface="Courier" charset="0"/>
                <a:cs typeface="Courier" charset="0"/>
              </a:rPr>
              <a:t>s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:       4</a:t>
            </a:r>
          </a:p>
        </p:txBody>
      </p:sp>
    </p:spTree>
    <p:extLst>
      <p:ext uri="{BB962C8B-B14F-4D97-AF65-F5344CB8AC3E}">
        <p14:creationId xmlns:p14="http://schemas.microsoft.com/office/powerpoint/2010/main" val="295251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Pointers in C</a:t>
            </a:r>
          </a:p>
          <a:p>
            <a:r>
              <a:rPr lang="en-US" dirty="0" smtClean="0"/>
              <a:t>Arrays in C</a:t>
            </a:r>
          </a:p>
          <a:p>
            <a:r>
              <a:rPr lang="en-US" dirty="0" smtClean="0"/>
              <a:t>This is not on the test</a:t>
            </a:r>
          </a:p>
          <a:p>
            <a:r>
              <a:rPr lang="en-US" dirty="0" smtClean="0"/>
              <a:t>Pointer arithmetic</a:t>
            </a:r>
          </a:p>
          <a:p>
            <a:r>
              <a:rPr lang="en-US" dirty="0" smtClean="0"/>
              <a:t>Strings, main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in C</a:t>
            </a:r>
          </a:p>
          <a:p>
            <a:r>
              <a:rPr lang="en-US" dirty="0" smtClean="0"/>
              <a:t>Arrays in C</a:t>
            </a:r>
          </a:p>
          <a:p>
            <a:r>
              <a:rPr lang="en-US" b="1" dirty="0" smtClean="0"/>
              <a:t>This is not on the test</a:t>
            </a:r>
          </a:p>
          <a:p>
            <a:r>
              <a:rPr lang="en-US" dirty="0" smtClean="0"/>
              <a:t>Pointer arithmetic</a:t>
            </a:r>
          </a:p>
          <a:p>
            <a:r>
              <a:rPr lang="en-US" dirty="0" smtClean="0"/>
              <a:t>Strings, main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So what did Dr. Moore Predict?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65601" y="896817"/>
            <a:ext cx="4685323" cy="356030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400" dirty="0" smtClean="0"/>
              <a:t>Transistor* cost as a function of components per chip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M</a:t>
            </a:r>
            <a:r>
              <a:rPr lang="en-US" sz="2000" dirty="0" smtClean="0"/>
              <a:t>inimum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S</a:t>
            </a:r>
            <a:r>
              <a:rPr lang="en-US" sz="2000" dirty="0" smtClean="0"/>
              <a:t>hifts to right:</a:t>
            </a:r>
          </a:p>
          <a:p>
            <a:pPr lvl="2">
              <a:lnSpc>
                <a:spcPct val="70000"/>
              </a:lnSpc>
            </a:pPr>
            <a:r>
              <a:rPr lang="en-US" sz="1800" dirty="0"/>
              <a:t>A</a:t>
            </a:r>
            <a:r>
              <a:rPr lang="en-US" sz="1800" dirty="0" smtClean="0"/>
              <a:t>s time passes, cost decreases provided we get more</a:t>
            </a:r>
          </a:p>
          <a:p>
            <a:pPr lvl="2">
              <a:lnSpc>
                <a:spcPct val="70000"/>
              </a:lnSpc>
            </a:pPr>
            <a:r>
              <a:rPr lang="en-US" sz="1800" dirty="0"/>
              <a:t>F</a:t>
            </a:r>
            <a:r>
              <a:rPr lang="en-US" sz="1800" dirty="0" smtClean="0"/>
              <a:t>ortunately we always had good ideas to use more:</a:t>
            </a:r>
          </a:p>
          <a:p>
            <a:pPr lvl="3">
              <a:lnSpc>
                <a:spcPct val="70000"/>
              </a:lnSpc>
            </a:pPr>
            <a:r>
              <a:rPr lang="en-US" sz="1600" dirty="0"/>
              <a:t>C</a:t>
            </a:r>
            <a:r>
              <a:rPr lang="en-US" sz="1600" dirty="0" smtClean="0"/>
              <a:t>omputers</a:t>
            </a:r>
          </a:p>
          <a:p>
            <a:pPr lvl="3">
              <a:lnSpc>
                <a:spcPct val="70000"/>
              </a:lnSpc>
            </a:pPr>
            <a:r>
              <a:rPr lang="en-US" sz="1600" dirty="0"/>
              <a:t>M</a:t>
            </a:r>
            <a:r>
              <a:rPr lang="en-US" sz="1600" dirty="0" smtClean="0"/>
              <a:t>emory</a:t>
            </a:r>
          </a:p>
          <a:p>
            <a:pPr lvl="3">
              <a:lnSpc>
                <a:spcPct val="70000"/>
              </a:lnSpc>
            </a:pPr>
            <a:r>
              <a:rPr lang="en-US" sz="1600" dirty="0"/>
              <a:t>S</a:t>
            </a:r>
            <a:r>
              <a:rPr lang="en-US" sz="1600" dirty="0" smtClean="0"/>
              <a:t>martphones</a:t>
            </a:r>
          </a:p>
          <a:p>
            <a:pPr lvl="3">
              <a:lnSpc>
                <a:spcPct val="70000"/>
              </a:lnSpc>
            </a:pPr>
            <a:r>
              <a:rPr lang="en-US" sz="1600" dirty="0" smtClean="0"/>
              <a:t>Internet of Things?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Why a minimum?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If too small, some don’t work!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91" y="1185576"/>
            <a:ext cx="3916643" cy="2988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3796" y="4555672"/>
            <a:ext cx="598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Transistors: basic elements making up computers (</a:t>
            </a:r>
            <a:r>
              <a:rPr lang="en-US" smtClean="0">
                <a:solidFill>
                  <a:srgbClr val="FFFF00"/>
                </a:solidFill>
              </a:rPr>
              <a:t>see later)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Dr. Moore’s Vision (in 1965)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3571770"/>
            <a:ext cx="8628184" cy="11526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Something useful that is getting always better and less expensive is good for</a:t>
            </a:r>
          </a:p>
          <a:p>
            <a:pPr lvl="1"/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9" y="793014"/>
            <a:ext cx="8087797" cy="27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do people say Moore’s Law is over?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23</a:t>
            </a:fld>
            <a:endParaRPr lang="en-US"/>
          </a:p>
        </p:txBody>
      </p:sp>
      <p:pic>
        <p:nvPicPr>
          <p:cNvPr id="7" name="Content Placeholder 6" descr="Handel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62" r="-36362"/>
          <a:stretch>
            <a:fillRect/>
          </a:stretch>
        </p:blipFill>
        <p:spPr>
          <a:xfrm>
            <a:off x="83190" y="815196"/>
            <a:ext cx="8929092" cy="41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Fabs</a:t>
            </a:r>
            <a:r>
              <a:rPr lang="en-US" dirty="0" smtClean="0">
                <a:solidFill>
                  <a:schemeClr val="tx1"/>
                </a:solidFill>
              </a:rPr>
              <a:t> (where chips are made) $5-10B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xIHS_isupli_foundry_process_tech_2011_550.JPG.pagespeed.ic.cccOyIt3P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" y="823782"/>
            <a:ext cx="7580420" cy="42312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4552" y="1382386"/>
            <a:ext cx="2763481" cy="1477319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Final Four:</a:t>
            </a:r>
          </a:p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Intel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TSMC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Samsung</a:t>
            </a:r>
          </a:p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Global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Foundries (was IBM)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7537041" y="2833978"/>
            <a:ext cx="235360" cy="10331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38200" y="4723433"/>
            <a:ext cx="841305" cy="276999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0" rIns="91432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130nm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1" y="4723433"/>
            <a:ext cx="724311" cy="276999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0" rIns="91432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90nm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1" y="4723433"/>
            <a:ext cx="724311" cy="276999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0" rIns="91432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65nm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1" y="4723433"/>
            <a:ext cx="724311" cy="276999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0" rIns="91432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40nm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1" y="4723433"/>
            <a:ext cx="724311" cy="276999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0" rIns="91432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28nm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0400" y="4723433"/>
            <a:ext cx="954241" cy="276999"/>
          </a:xfrm>
          <a:prstGeom prst="rect">
            <a:avLst/>
          </a:prstGeom>
          <a:solidFill>
            <a:srgbClr val="FFFFFF"/>
          </a:solidFill>
        </p:spPr>
        <p:txBody>
          <a:bodyPr wrap="none" lIns="91432" tIns="0" rIns="91432" bIns="0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&lt;=22nm</a:t>
            </a:r>
          </a:p>
        </p:txBody>
      </p:sp>
    </p:spTree>
    <p:extLst>
      <p:ext uri="{BB962C8B-B14F-4D97-AF65-F5344CB8AC3E}">
        <p14:creationId xmlns:p14="http://schemas.microsoft.com/office/powerpoint/2010/main" val="39305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A9B2-8816-244C-827E-78CA5327563C}" type="datetime1">
              <a:rPr lang="en-US" smtClean="0"/>
              <a:t>8/30/17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 smtClean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- Lecture #3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5726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in C</a:t>
            </a:r>
          </a:p>
          <a:p>
            <a:r>
              <a:rPr lang="en-US" dirty="0" smtClean="0"/>
              <a:t>Arrays in C</a:t>
            </a:r>
          </a:p>
          <a:p>
            <a:r>
              <a:rPr lang="en-US" dirty="0" smtClean="0"/>
              <a:t>This is not on the test</a:t>
            </a:r>
          </a:p>
          <a:p>
            <a:r>
              <a:rPr lang="en-US" b="1" dirty="0" smtClean="0"/>
              <a:t>Pointer arithmetic</a:t>
            </a:r>
          </a:p>
          <a:p>
            <a:r>
              <a:rPr lang="en-US" dirty="0" smtClean="0"/>
              <a:t>Strings, main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Arithmetic -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char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5" y="781923"/>
            <a:ext cx="4970489" cy="30611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685879"/>
              </p:ext>
            </p:extLst>
          </p:nvPr>
        </p:nvGraphicFramePr>
        <p:xfrm>
          <a:off x="5370285" y="1031357"/>
          <a:ext cx="3628573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Byte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Addr</a:t>
                      </a:r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108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107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96064" y="3648344"/>
            <a:ext cx="3442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*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pc  = b 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c    = 0x7fff50f54b3e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pc   = 0x7fff50f54b3f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pc-c =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205" y="4780278"/>
            <a:ext cx="788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*Computer only uses byte addresses. Tables with blue headers are simplifications.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Arithmetic -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35" y="809651"/>
            <a:ext cx="4970489" cy="29681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70285" y="1031357"/>
          <a:ext cx="3628573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Byte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Addr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108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107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03766" y="3777817"/>
            <a:ext cx="3103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*pi  = 20 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= 0x7fff50f54b40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pi   = 0x7fff50f54b44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pi-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 1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 Name / Pointer Duality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2740" y="896817"/>
            <a:ext cx="8628184" cy="35776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Array variable is a “pointer” to the first (0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element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Can use pointers to access array elements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latin typeface="Courier New"/>
                <a:cs typeface="Courier New"/>
              </a:rPr>
              <a:t>char *</a:t>
            </a:r>
            <a:r>
              <a:rPr lang="en-US" sz="2000" b="1" dirty="0" err="1" smtClean="0">
                <a:latin typeface="Courier New"/>
                <a:cs typeface="Courier New"/>
              </a:rPr>
              <a:t>pstr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latin typeface="Courier New"/>
                <a:cs typeface="Courier New"/>
              </a:rPr>
              <a:t>char </a:t>
            </a:r>
            <a:r>
              <a:rPr lang="en-US" sz="2000" b="1" dirty="0" err="1" smtClean="0">
                <a:latin typeface="Courier New"/>
                <a:cs typeface="Courier New"/>
              </a:rPr>
              <a:t>astr</a:t>
            </a:r>
            <a:r>
              <a:rPr lang="en-US" sz="2000" b="1" dirty="0" smtClean="0">
                <a:latin typeface="Courier New"/>
                <a:cs typeface="Courier New"/>
              </a:rPr>
              <a:t>[]</a:t>
            </a:r>
            <a:r>
              <a:rPr lang="en-US" sz="2000" dirty="0" smtClean="0">
                <a:latin typeface="+mj-lt"/>
                <a:cs typeface="Courier New"/>
              </a:rPr>
              <a:t> </a:t>
            </a:r>
            <a:r>
              <a:rPr lang="en-US" sz="2000" dirty="0" smtClean="0"/>
              <a:t>are nearly identical declarations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Differ in subtle ways: </a:t>
            </a:r>
            <a:r>
              <a:rPr lang="en-US" sz="2000" b="1" dirty="0" err="1" smtClean="0">
                <a:latin typeface="Courier" charset="0"/>
                <a:ea typeface="Courier" charset="0"/>
                <a:cs typeface="Courier" charset="0"/>
              </a:rPr>
              <a:t>astr</a:t>
            </a:r>
            <a:r>
              <a:rPr lang="en-US" sz="2000" b="1" dirty="0" smtClean="0">
                <a:latin typeface="Courier" charset="0"/>
                <a:ea typeface="Courier" charset="0"/>
                <a:cs typeface="Courier" charset="0"/>
              </a:rPr>
              <a:t>++</a:t>
            </a:r>
            <a:r>
              <a:rPr lang="en-US" sz="2000" dirty="0" smtClean="0"/>
              <a:t> is illegal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Consequences:</a:t>
            </a:r>
          </a:p>
          <a:p>
            <a:pPr lvl="1"/>
            <a:r>
              <a:rPr lang="en-US" sz="2000" b="1" dirty="0" err="1" smtClean="0">
                <a:latin typeface="Courier New"/>
                <a:cs typeface="Courier New"/>
              </a:rPr>
              <a:t>astr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dirty="0" smtClean="0"/>
              <a:t>is </a:t>
            </a:r>
            <a:r>
              <a:rPr lang="en-US" sz="2000" dirty="0"/>
              <a:t>an array variable, but </a:t>
            </a:r>
            <a:r>
              <a:rPr lang="en-US" sz="2000" dirty="0" smtClean="0"/>
              <a:t>works </a:t>
            </a:r>
            <a:r>
              <a:rPr lang="en-US" sz="2000" dirty="0"/>
              <a:t>like a pointer</a:t>
            </a:r>
          </a:p>
          <a:p>
            <a:pPr lvl="1"/>
            <a:r>
              <a:rPr lang="en-US" sz="2000" b="1" dirty="0" err="1">
                <a:latin typeface="Courier New"/>
                <a:cs typeface="Courier New"/>
              </a:rPr>
              <a:t>astr</a:t>
            </a:r>
            <a:r>
              <a:rPr lang="en-US" sz="2000" b="1" dirty="0">
                <a:latin typeface="Courier New"/>
                <a:cs typeface="Courier New"/>
              </a:rPr>
              <a:t>[0]</a:t>
            </a:r>
            <a:r>
              <a:rPr lang="en-US" sz="2000" dirty="0"/>
              <a:t> is the same as </a:t>
            </a:r>
            <a:r>
              <a:rPr lang="en-US" sz="2000" b="1" dirty="0">
                <a:latin typeface="Courier New"/>
                <a:cs typeface="Courier New"/>
              </a:rPr>
              <a:t>*</a:t>
            </a:r>
            <a:r>
              <a:rPr lang="en-US" sz="2000" b="1" dirty="0" err="1">
                <a:latin typeface="Courier New"/>
                <a:cs typeface="Courier New"/>
              </a:rPr>
              <a:t>astr</a:t>
            </a:r>
            <a:endParaRPr lang="en-US" sz="2000" b="1" dirty="0">
              <a:latin typeface="Courier New"/>
              <a:cs typeface="Courier New"/>
            </a:endParaRPr>
          </a:p>
          <a:p>
            <a:pPr lvl="1"/>
            <a:r>
              <a:rPr lang="en-US" sz="2000" b="1" dirty="0" err="1">
                <a:latin typeface="Courier New"/>
                <a:cs typeface="Courier New"/>
              </a:rPr>
              <a:t>astr</a:t>
            </a:r>
            <a:r>
              <a:rPr lang="en-US" sz="2000" b="1" dirty="0">
                <a:latin typeface="Courier New"/>
                <a:cs typeface="Courier New"/>
              </a:rPr>
              <a:t>[2]</a:t>
            </a:r>
            <a:r>
              <a:rPr lang="en-US" sz="2000" dirty="0"/>
              <a:t> is the same as </a:t>
            </a:r>
            <a:r>
              <a:rPr lang="en-US" sz="2000" b="1" dirty="0">
                <a:latin typeface="Courier New"/>
                <a:cs typeface="Courier New"/>
              </a:rPr>
              <a:t>*(astr+2)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an </a:t>
            </a:r>
            <a:r>
              <a:rPr lang="en-US" sz="2000" dirty="0"/>
              <a:t>use pointer arithmetic to </a:t>
            </a:r>
            <a:r>
              <a:rPr lang="en-US" sz="2000" dirty="0" smtClean="0"/>
              <a:t>access array elements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386880" y="1143000"/>
            <a:ext cx="3048000" cy="3077308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164197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Control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err="1" smtClean="0">
                  <a:solidFill>
                    <a:schemeClr val="tx1"/>
                  </a:solidFill>
                </a:rPr>
                <a:t>Datapath</a:t>
              </a:r>
              <a:endParaRPr lang="en-US" b="1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523206" y="2725783"/>
              <a:ext cx="0" cy="323011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668588" y="2717104"/>
              <a:ext cx="0" cy="330896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Components of a Computer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725208" y="2581603"/>
            <a:ext cx="2367431" cy="1422791"/>
            <a:chOff x="914399" y="3505200"/>
            <a:chExt cx="2367431" cy="1897054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PC</a:t>
              </a: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767953"/>
              <a:chOff x="1600199" y="3962400"/>
              <a:chExt cx="1600201" cy="767953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540479"/>
              <a:ext cx="2367430" cy="861775"/>
              <a:chOff x="4572000" y="3245079"/>
              <a:chExt cx="2367430" cy="861775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245079"/>
                <a:ext cx="2367430" cy="861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0600" y="1143000"/>
            <a:ext cx="1905000" cy="30861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6705600" y="1257300"/>
            <a:ext cx="1524000" cy="5715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6705600" y="3600450"/>
            <a:ext cx="1524000" cy="5715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4953000" y="1485900"/>
            <a:ext cx="1524000" cy="257175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2675688" y="1296769"/>
            <a:ext cx="2873052" cy="3603695"/>
            <a:chOff x="2675688" y="1729025"/>
            <a:chExt cx="2873052" cy="4804926"/>
          </a:xfrm>
        </p:grpSpPr>
        <p:grpSp>
          <p:nvGrpSpPr>
            <p:cNvPr id="272" name="Group 271"/>
            <p:cNvGrpSpPr/>
            <p:nvPr/>
          </p:nvGrpSpPr>
          <p:grpSpPr>
            <a:xfrm>
              <a:off x="3429000" y="1729025"/>
              <a:ext cx="1371600" cy="3826718"/>
              <a:chOff x="3429000" y="1729025"/>
              <a:chExt cx="1371600" cy="382671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495920" y="1729025"/>
                <a:ext cx="127683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Enable?</a:t>
                </a:r>
              </a:p>
              <a:p>
                <a:pPr algn="ctr"/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63697" y="3146883"/>
                <a:ext cx="94128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53338" y="3760111"/>
                <a:ext cx="762000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Write Data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91439" y="4693968"/>
                <a:ext cx="685799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ReadData</a:t>
                </a:r>
                <a:endParaRPr lang="en-US" dirty="0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675688" y="5746591"/>
              <a:ext cx="2873052" cy="787360"/>
              <a:chOff x="2751888" y="5822791"/>
              <a:chExt cx="2873052" cy="787360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3988672" y="5441791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751888" y="6117709"/>
                <a:ext cx="2873052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Processor-Memory Interface</a:t>
                </a:r>
                <a:endParaRPr lang="en-US"/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5958498" y="4309947"/>
            <a:ext cx="2351926" cy="590520"/>
            <a:chOff x="5958498" y="5791200"/>
            <a:chExt cx="2351926" cy="787359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5958498" y="6086117"/>
              <a:ext cx="235192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I/O-Memory Interfaces</a:t>
              </a:r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4965588" y="1951239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Program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941590" y="3315656"/>
            <a:ext cx="1517017" cy="5688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Data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266" name="Footer Placeholder 2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2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versus Pointer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169" y="3580900"/>
            <a:ext cx="6836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63663" algn="l"/>
              </a:tabLst>
            </a:pPr>
            <a:r>
              <a:rPr lang="en-US" sz="2000" b="1" i="1" dirty="0" smtClean="0"/>
              <a:t>Output: </a:t>
            </a:r>
            <a:r>
              <a:rPr lang="en-US" sz="2000" dirty="0" smtClean="0"/>
              <a:t>	</a:t>
            </a:r>
          </a:p>
          <a:p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a[1]=20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, *(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p+1)=20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, p[2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]=30</a:t>
            </a:r>
          </a:p>
          <a:p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	a[0]=11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a[1]=22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a[2]=33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653" y="4406129"/>
            <a:ext cx="778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</a:t>
            </a:r>
            <a:r>
              <a:rPr lang="en-US" sz="2400" dirty="0" smtClean="0"/>
              <a:t>ixing pointer and array notation can be confusing </a:t>
            </a:r>
            <a:r>
              <a:rPr lang="en-US" sz="2400" dirty="0" smtClean="0">
                <a:sym typeface="Wingdings"/>
              </a:rPr>
              <a:t> avoid.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000"/>
              </p:ext>
            </p:extLst>
          </p:nvPr>
        </p:nvGraphicFramePr>
        <p:xfrm>
          <a:off x="5222351" y="979580"/>
          <a:ext cx="3628573" cy="2255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68" y="743104"/>
            <a:ext cx="4789425" cy="2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0" y="896816"/>
            <a:ext cx="8921261" cy="35776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n = 3;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*p;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p += n;    // adds n*</a:t>
            </a:r>
            <a:r>
              <a:rPr lang="en-US" b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 to p</a:t>
            </a:r>
          </a:p>
          <a:p>
            <a:pPr marL="457200" lvl="1" indent="0">
              <a:buNone/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p -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= n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;    // 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subtracts n*</a:t>
            </a:r>
            <a:r>
              <a:rPr lang="en-US" b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from p</a:t>
            </a:r>
          </a:p>
          <a:p>
            <a:pPr marL="457200" lvl="1" indent="0">
              <a:buNone/>
            </a:pPr>
            <a:endParaRPr lang="en-US" b="1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ea typeface="Courier" charset="0"/>
                <a:cs typeface="Courier" charset="0"/>
              </a:rPr>
              <a:t>Use only for arrays. </a:t>
            </a:r>
            <a:r>
              <a:rPr lang="en-US" b="1" u="sng" dirty="0" smtClean="0">
                <a:ea typeface="Courier" charset="0"/>
                <a:cs typeface="Courier" charset="0"/>
              </a:rPr>
              <a:t>Never</a:t>
            </a:r>
            <a:r>
              <a:rPr lang="en-US" dirty="0" smtClean="0">
                <a:ea typeface="Courier" charset="0"/>
                <a:cs typeface="Courier" charset="0"/>
              </a:rPr>
              <a:t>:</a:t>
            </a:r>
            <a:endParaRPr lang="en-US" dirty="0">
              <a:ea typeface="Courier" charset="0"/>
              <a:cs typeface="Courier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char *p;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char a, b;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p = &amp;a;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" charset="0"/>
                <a:ea typeface="Courier" charset="0"/>
                <a:cs typeface="Courier" charset="0"/>
              </a:rPr>
              <a:t>p += 1;    // may point to b, or not</a:t>
            </a:r>
            <a:endParaRPr lang="en-US" b="1" dirty="0">
              <a:latin typeface="Courier" charset="0"/>
              <a:ea typeface="Courier" charset="0"/>
              <a:cs typeface="Courier" charset="0"/>
            </a:endParaRPr>
          </a:p>
          <a:p>
            <a:pPr marL="457200" lvl="1" indent="0">
              <a:buNone/>
            </a:pPr>
            <a:endParaRPr lang="en-US" b="1" dirty="0" smtClean="0">
              <a:latin typeface="Courier" charset="0"/>
              <a:ea typeface="Courier" charset="0"/>
              <a:cs typeface="Courier" charset="0"/>
            </a:endParaRPr>
          </a:p>
          <a:p>
            <a:pPr marL="457200" lvl="1" indent="0">
              <a:buNone/>
            </a:pPr>
            <a:endParaRPr lang="en-US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8B0B51-796C-3442-9685-4192E4132C58}" type="slidenum">
              <a:rPr lang="en-US"/>
              <a:pPr/>
              <a:t>32</a:t>
            </a:fld>
            <a:endParaRPr lang="en-US"/>
          </a:p>
        </p:txBody>
      </p:sp>
      <p:sp>
        <p:nvSpPr>
          <p:cNvPr id="3379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and Pointers</a:t>
            </a:r>
          </a:p>
        </p:txBody>
      </p:sp>
      <p:sp>
        <p:nvSpPr>
          <p:cNvPr id="337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96362" y="1040305"/>
            <a:ext cx="4953000" cy="329922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  Array </a:t>
            </a:r>
            <a:r>
              <a:rPr lang="en-US" sz="2000" dirty="0">
                <a:sym typeface="Symbol" charset="2"/>
              </a:rPr>
              <a:t> </a:t>
            </a:r>
            <a:r>
              <a:rPr lang="en-US" sz="2000" dirty="0"/>
              <a:t>pointer to the initial (0th) array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element</a:t>
            </a:r>
            <a:endParaRPr lang="en-US" sz="2000" dirty="0"/>
          </a:p>
          <a:p>
            <a:pPr marL="0" indent="0" eaLnBrk="1" hangingPunct="1"/>
            <a:endParaRPr lang="en-US" sz="2000" dirty="0"/>
          </a:p>
          <a:p>
            <a:pPr lvl="1" eaLnBrk="1" hangingPunct="1">
              <a:buFont typeface="Wingdings" charset="2"/>
              <a:buNone/>
            </a:pPr>
            <a:r>
              <a:rPr lang="en-US" sz="2800" b="1" dirty="0">
                <a:solidFill>
                  <a:schemeClr val="tx1"/>
                </a:solidFill>
                <a:latin typeface="Courier New" charset="0"/>
              </a:rPr>
              <a:t>a[</a:t>
            </a:r>
            <a:r>
              <a:rPr lang="en-US" sz="28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Courier New" charset="0"/>
              </a:rPr>
              <a:t>] </a:t>
            </a:r>
            <a:r>
              <a:rPr lang="en-US" sz="2800" b="1" dirty="0" smtClean="0">
                <a:solidFill>
                  <a:schemeClr val="tx1"/>
                </a:solidFill>
                <a:latin typeface="Courier New" charset="0"/>
                <a:sym typeface="Symbol" charset="2"/>
              </a:rPr>
              <a:t> *</a:t>
            </a:r>
            <a:r>
              <a:rPr lang="en-US" sz="2800" b="1" dirty="0">
                <a:solidFill>
                  <a:schemeClr val="tx1"/>
                </a:solidFill>
                <a:latin typeface="Courier New" charset="0"/>
                <a:sym typeface="Symbol" charset="2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Courier New" charset="0"/>
                <a:sym typeface="Symbol" charset="2"/>
              </a:rPr>
              <a:t>a+i</a:t>
            </a:r>
            <a:r>
              <a:rPr lang="en-US" sz="2800" b="1" dirty="0">
                <a:solidFill>
                  <a:schemeClr val="tx1"/>
                </a:solidFill>
                <a:latin typeface="Courier New" charset="0"/>
                <a:sym typeface="Symbol" charset="2"/>
              </a:rPr>
              <a:t>)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  An </a:t>
            </a:r>
            <a:r>
              <a:rPr lang="en-US" sz="2000" dirty="0"/>
              <a:t>array is passed to a function as a pointer</a:t>
            </a:r>
          </a:p>
          <a:p>
            <a:pPr lvl="1" eaLnBrk="1" hangingPunct="1"/>
            <a:r>
              <a:rPr lang="en-US" sz="1800" dirty="0"/>
              <a:t>The array </a:t>
            </a:r>
            <a:r>
              <a:rPr lang="en-US" sz="1800" dirty="0" smtClean="0"/>
              <a:t>size (# of bytes) </a:t>
            </a:r>
            <a:r>
              <a:rPr lang="en-US" sz="1800" dirty="0"/>
              <a:t>is lost!</a:t>
            </a:r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  Usually </a:t>
            </a:r>
            <a:r>
              <a:rPr lang="en-US" sz="2000" dirty="0"/>
              <a:t>bad style to interchange arrays and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pointers</a:t>
            </a:r>
            <a:endParaRPr lang="en-US" sz="2000" dirty="0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334000" y="1381125"/>
            <a:ext cx="20345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i="1">
                <a:latin typeface="Tahoma" charset="0"/>
              </a:rPr>
              <a:t>Really </a:t>
            </a:r>
            <a:r>
              <a:rPr lang="en-US" sz="1600" b="1">
                <a:latin typeface="Courier New" charset="0"/>
              </a:rPr>
              <a:t>int *array</a:t>
            </a: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6383468" y="1657350"/>
            <a:ext cx="169731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181601" y="1714500"/>
            <a:ext cx="3632324" cy="3252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foo(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array[],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 unsigned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size)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{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… array[size - 1] …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latin typeface="Courier New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charset="0"/>
              </a:rPr>
              <a:t>int</a:t>
            </a:r>
            <a:endParaRPr lang="en-US" sz="1600" b="1" dirty="0">
              <a:latin typeface="Courier New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main(void)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{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a[10], b[5];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… foo(a, 10)… foo(b, 5) …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}</a:t>
            </a:r>
            <a:endParaRPr lang="en-US" sz="2400" b="1" u="sng" dirty="0">
              <a:latin typeface="Courier New" charset="0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7824251" y="1120442"/>
            <a:ext cx="98967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 smtClean="0">
                <a:latin typeface="Tahoma" charset="0"/>
              </a:rPr>
              <a:t>explicitly</a:t>
            </a:r>
            <a:endParaRPr lang="en-US" sz="1600" dirty="0">
              <a:latin typeface="Tahoma" charset="0"/>
            </a:endParaRPr>
          </a:p>
          <a:p>
            <a:pPr algn="ctr" eaLnBrk="0" hangingPunct="0"/>
            <a:r>
              <a:rPr lang="en-US" sz="1600" dirty="0">
                <a:latin typeface="Tahoma" charset="0"/>
              </a:rPr>
              <a:t>pass </a:t>
            </a:r>
            <a:r>
              <a:rPr lang="en-US" sz="1600" dirty="0" smtClean="0">
                <a:latin typeface="Tahoma" charset="0"/>
              </a:rPr>
              <a:t>size</a:t>
            </a:r>
            <a:endParaRPr lang="en-US" sz="1600" dirty="0">
              <a:latin typeface="Tahoma" charset="0"/>
            </a:endParaRPr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7620000" y="1574937"/>
            <a:ext cx="266440" cy="59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5791201" y="857250"/>
            <a:ext cx="2228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Tahoma" charset="0"/>
              </a:rPr>
              <a:t>Passing arrays: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3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6" grpId="0" animBg="1"/>
      <p:bldP spid="119817" grpId="0" animBg="1"/>
      <p:bldP spid="119819" grpId="0"/>
      <p:bldP spid="119820" grpId="0" animBg="1"/>
      <p:bldP spid="1198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CEDE59-AB15-AA4E-B3C4-8DEBFC68365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and Pointers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1028700"/>
            <a:ext cx="4419600" cy="3744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foo(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array[],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 unsigned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size)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{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…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printf</a:t>
            </a:r>
            <a:r>
              <a:rPr lang="en-US" sz="1600" b="1" dirty="0">
                <a:latin typeface="Courier New" charset="0"/>
              </a:rPr>
              <a:t>(“%d\n”,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(array));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latin typeface="Courier New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charset="0"/>
              </a:rPr>
              <a:t>int</a:t>
            </a:r>
            <a:endParaRPr lang="en-US" sz="1600" b="1" dirty="0">
              <a:latin typeface="Courier New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main(void)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{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a[10], b[5];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… foo(a, 10)… foo(b, 5) …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printf</a:t>
            </a:r>
            <a:r>
              <a:rPr lang="en-US" sz="1600" b="1" dirty="0">
                <a:latin typeface="Courier New" charset="0"/>
              </a:rPr>
              <a:t>(“%d\n”,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(a));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}</a:t>
            </a:r>
            <a:endParaRPr lang="en-US" sz="2400" b="1" u="sng" dirty="0">
              <a:latin typeface="Courier New" charset="0"/>
            </a:endParaRPr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 flipH="1">
            <a:off x="4724400" y="2057400"/>
            <a:ext cx="7620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 flipH="1">
            <a:off x="4267200" y="3829050"/>
            <a:ext cx="12192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5486400" y="1885950"/>
            <a:ext cx="22060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does this print?</a:t>
            </a:r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>
            <a:off x="5486401" y="3657601"/>
            <a:ext cx="3206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What does this print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(provided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)==4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8077200" y="1885950"/>
            <a:ext cx="301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7924800" y="3657600"/>
            <a:ext cx="418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40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5715000" y="2235994"/>
            <a:ext cx="28413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... because </a:t>
            </a:r>
            <a:r>
              <a:rPr lang="en-US" sz="1600" b="1" dirty="0">
                <a:latin typeface="Courier New" charset="0"/>
              </a:rPr>
              <a:t>array</a:t>
            </a:r>
            <a:r>
              <a:rPr lang="en-US" dirty="0"/>
              <a:t> is really</a:t>
            </a:r>
          </a:p>
          <a:p>
            <a:r>
              <a:rPr lang="en-US" dirty="0"/>
              <a:t>a </a:t>
            </a:r>
            <a:r>
              <a:rPr lang="en-US" dirty="0" smtClean="0"/>
              <a:t>pointer (and a pointer is </a:t>
            </a:r>
            <a:br>
              <a:rPr lang="en-US" dirty="0" smtClean="0"/>
            </a:br>
            <a:r>
              <a:rPr lang="en-US" dirty="0" smtClean="0"/>
              <a:t>architecture-dependent, but  </a:t>
            </a:r>
            <a:br>
              <a:rPr lang="en-US" dirty="0" smtClean="0"/>
            </a:br>
            <a:r>
              <a:rPr lang="en-US" dirty="0" smtClean="0"/>
              <a:t>likely to be 8 on modern</a:t>
            </a:r>
            <a:br>
              <a:rPr lang="en-US" dirty="0" smtClean="0"/>
            </a:br>
            <a:r>
              <a:rPr lang="en-US" dirty="0" smtClean="0"/>
              <a:t>64-bit machines!)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0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7" grpId="0"/>
      <p:bldP spid="125968" grpId="0"/>
      <p:bldP spid="12596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1E4AE6-9F99-1945-924E-7C6587D5ECEB}" type="slidenum">
              <a:rPr lang="en-US"/>
              <a:pPr/>
              <a:t>34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Arrays and Pointers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109311" y="1358695"/>
            <a:ext cx="3016671" cy="1774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i</a:t>
            </a:r>
            <a:r>
              <a:rPr lang="en-US" sz="1600" b="1" dirty="0">
                <a:latin typeface="Courier New" charset="0"/>
              </a:rPr>
              <a:t>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smtClean="0">
                <a:latin typeface="Courier New" charset="0"/>
              </a:rPr>
              <a:t>array[5];</a:t>
            </a:r>
            <a:endParaRPr lang="en-US" sz="1600" b="1" dirty="0">
              <a:latin typeface="Courier New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sz="1600" b="1" dirty="0">
              <a:latin typeface="Courier New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for (</a:t>
            </a:r>
            <a:r>
              <a:rPr lang="en-US" sz="1600" b="1" dirty="0" err="1">
                <a:latin typeface="Courier New" charset="0"/>
              </a:rPr>
              <a:t>i</a:t>
            </a:r>
            <a:r>
              <a:rPr lang="en-US" sz="1600" b="1" dirty="0">
                <a:latin typeface="Courier New" charset="0"/>
              </a:rPr>
              <a:t> = 0; </a:t>
            </a:r>
            <a:r>
              <a:rPr lang="en-US" sz="1600" b="1" dirty="0" err="1">
                <a:latin typeface="Courier New" charset="0"/>
              </a:rPr>
              <a:t>i</a:t>
            </a:r>
            <a:r>
              <a:rPr lang="en-US" sz="1600" b="1" dirty="0">
                <a:latin typeface="Courier New" charset="0"/>
              </a:rPr>
              <a:t> &lt; </a:t>
            </a:r>
            <a:r>
              <a:rPr lang="en-US" sz="1600" b="1" dirty="0" smtClean="0">
                <a:latin typeface="Courier New" charset="0"/>
              </a:rPr>
              <a:t>5; </a:t>
            </a:r>
            <a:r>
              <a:rPr lang="en-US" sz="1600" b="1" dirty="0" err="1">
                <a:latin typeface="Courier New" charset="0"/>
              </a:rPr>
              <a:t>i</a:t>
            </a:r>
            <a:r>
              <a:rPr lang="en-US" sz="1600" b="1" dirty="0">
                <a:latin typeface="Courier New" charset="0"/>
              </a:rPr>
              <a:t>++)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{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array[</a:t>
            </a:r>
            <a:r>
              <a:rPr lang="en-US" sz="1600" b="1" dirty="0" err="1">
                <a:latin typeface="Courier New" charset="0"/>
              </a:rPr>
              <a:t>i</a:t>
            </a:r>
            <a:r>
              <a:rPr lang="en-US" sz="1600" b="1" dirty="0">
                <a:latin typeface="Courier New" charset="0"/>
              </a:rPr>
              <a:t>] = …;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}</a:t>
            </a:r>
            <a:endParaRPr lang="en-US" sz="2400" b="1" u="sng" dirty="0">
              <a:latin typeface="Courier New" charset="0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109311" y="3186113"/>
            <a:ext cx="4494239" cy="1606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*p;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smtClean="0">
                <a:latin typeface="Courier New" charset="0"/>
              </a:rPr>
              <a:t>array[5];</a:t>
            </a:r>
            <a:endParaRPr lang="en-US" sz="1600" b="1" dirty="0">
              <a:latin typeface="Courier New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endParaRPr lang="en-US" sz="1600" b="1" dirty="0">
              <a:latin typeface="Courier New" charset="0"/>
            </a:endParaRP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for (p = array; p &lt; &amp;</a:t>
            </a:r>
            <a:r>
              <a:rPr lang="en-US" sz="1600" b="1" dirty="0" smtClean="0">
                <a:latin typeface="Courier New" charset="0"/>
              </a:rPr>
              <a:t>array[5]; </a:t>
            </a:r>
            <a:r>
              <a:rPr lang="en-US" sz="1600" b="1" dirty="0">
                <a:latin typeface="Courier New" charset="0"/>
              </a:rPr>
              <a:t>p++)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{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  *p = …;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sz="1600" b="1" dirty="0">
                <a:latin typeface="Courier New" charset="0"/>
              </a:rPr>
              <a:t>}</a:t>
            </a:r>
            <a:endParaRPr lang="en-US" sz="2400" b="1" u="sng" dirty="0">
              <a:latin typeface="Courier New" charset="0"/>
            </a:endParaRPr>
          </a:p>
        </p:txBody>
      </p:sp>
      <p:sp>
        <p:nvSpPr>
          <p:cNvPr id="123910" name="Oval 6"/>
          <p:cNvSpPr>
            <a:spLocks noChangeArrowheads="1"/>
          </p:cNvSpPr>
          <p:nvPr/>
        </p:nvSpPr>
        <p:spPr bwMode="auto">
          <a:xfrm>
            <a:off x="718910" y="3748088"/>
            <a:ext cx="1295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2090511" y="3748088"/>
            <a:ext cx="1806575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3924718" y="3805238"/>
            <a:ext cx="491182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13" name="Oval 9"/>
          <p:cNvSpPr>
            <a:spLocks noChangeArrowheads="1"/>
          </p:cNvSpPr>
          <p:nvPr/>
        </p:nvSpPr>
        <p:spPr bwMode="auto">
          <a:xfrm>
            <a:off x="261710" y="4262438"/>
            <a:ext cx="6096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" y="896817"/>
            <a:ext cx="575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code sequences have the same effect: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67450"/>
              </p:ext>
            </p:extLst>
          </p:nvPr>
        </p:nvGraphicFramePr>
        <p:xfrm>
          <a:off x="5222351" y="1575869"/>
          <a:ext cx="3628573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Name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Type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462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0" grpId="1" animBg="1"/>
      <p:bldP spid="123911" grpId="0" animBg="1"/>
      <p:bldP spid="123911" grpId="1" animBg="1"/>
      <p:bldP spid="123912" grpId="0" animBg="1"/>
      <p:bldP spid="123912" grpId="1" animBg="1"/>
      <p:bldP spid="1239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Point past end of array?</a:t>
            </a:r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2740" y="896816"/>
            <a:ext cx="8628184" cy="39389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Array size </a:t>
            </a:r>
            <a:r>
              <a:rPr lang="en-US" i="1" dirty="0">
                <a:latin typeface="Courier" pitchFamily="-65" charset="0"/>
                <a:ea typeface="ＭＳ Ｐゴシック" pitchFamily="-65" charset="-128"/>
                <a:cs typeface="ＭＳ Ｐゴシック" pitchFamily="-65" charset="-128"/>
              </a:rPr>
              <a:t>n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; want to access from </a:t>
            </a:r>
            <a:r>
              <a:rPr lang="en-US" dirty="0">
                <a:latin typeface="Courier" pitchFamily="-65" charset="0"/>
                <a:ea typeface="ＭＳ Ｐゴシック" pitchFamily="-65" charset="-128"/>
                <a:cs typeface="ＭＳ Ｐゴシック" pitchFamily="-65" charset="-128"/>
              </a:rPr>
              <a:t>0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 to </a:t>
            </a:r>
            <a:r>
              <a:rPr lang="en-US" i="1" dirty="0">
                <a:latin typeface="Courier" pitchFamily="-65" charset="0"/>
                <a:ea typeface="ＭＳ Ｐゴシック" pitchFamily="-65" charset="-128"/>
                <a:cs typeface="ＭＳ Ｐゴシック" pitchFamily="-65" charset="-128"/>
              </a:rPr>
              <a:t>n</a:t>
            </a:r>
            <a:r>
              <a:rPr lang="en-US" dirty="0">
                <a:latin typeface="Courier" pitchFamily="-65" charset="0"/>
                <a:ea typeface="ＭＳ Ｐゴシック" pitchFamily="-65" charset="-128"/>
                <a:cs typeface="ＭＳ Ｐゴシック" pitchFamily="-65" charset="-128"/>
              </a:rPr>
              <a:t>-1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, but test for exit by comparing to address one element past the array</a:t>
            </a:r>
          </a:p>
          <a:p>
            <a:pPr marL="641350" indent="-641350">
              <a:lnSpc>
                <a:spcPct val="100000"/>
              </a:lnSpc>
              <a:buFont typeface="Times" pitchFamily="-65" charset="0"/>
              <a:buNone/>
            </a:pPr>
            <a:r>
              <a:rPr lang="en-US" sz="2800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US" sz="2800" b="1" dirty="0" err="1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const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 b="1" dirty="0" err="1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int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 SZ = 10;</a:t>
            </a:r>
            <a:b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b="1" dirty="0" err="1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i</a:t>
            </a:r>
            <a:r>
              <a:rPr lang="en-US" sz="2800" b="1" dirty="0" err="1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nt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800" b="1" dirty="0" err="1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ar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[SZ], </a:t>
            </a: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*p, *q, sum = 0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;</a:t>
            </a: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p = &amp;</a:t>
            </a:r>
            <a:r>
              <a:rPr lang="en-US" sz="2800" b="1" dirty="0" err="1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ar</a:t>
            </a: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[0]; q = &amp;</a:t>
            </a:r>
            <a:r>
              <a:rPr lang="en-US" sz="2800" b="1" dirty="0" err="1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ar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[SZ];</a:t>
            </a: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while (p != q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){</a:t>
            </a: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 	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  // </a:t>
            </a: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sum = sum + *p; p = p + 1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;</a:t>
            </a: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	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  sum </a:t>
            </a:r>
            <a:r>
              <a:rPr lang="en-US" sz="2800" b="1" dirty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+= *p</a:t>
            </a:r>
            <a:r>
              <a:rPr lang="en-US" sz="2800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++;</a:t>
            </a:r>
          </a:p>
          <a:p>
            <a:pPr marL="641350" indent="-641350">
              <a:lnSpc>
                <a:spcPct val="100000"/>
              </a:lnSpc>
              <a:buFont typeface="Times" pitchFamily="-65" charset="0"/>
              <a:buNone/>
            </a:pPr>
            <a:r>
              <a:rPr lang="en-US" b="1" dirty="0" smtClean="0">
                <a:latin typeface="Courier New" pitchFamily="-65" charset="0"/>
                <a:ea typeface="ＭＳ Ｐゴシック" pitchFamily="-65" charset="-128"/>
                <a:cs typeface="ＭＳ Ｐゴシック" pitchFamily="-65" charset="-128"/>
              </a:rPr>
              <a:t>	}</a:t>
            </a:r>
            <a:endParaRPr lang="en-US" b="1" dirty="0">
              <a:ea typeface="ＭＳ Ｐゴシック" pitchFamily="-65" charset="-128"/>
              <a:cs typeface="ＭＳ Ｐゴシック" pitchFamily="-65" charset="-128"/>
            </a:endParaRPr>
          </a:p>
          <a:p>
            <a:pPr marL="50800">
              <a:lnSpc>
                <a:spcPct val="100000"/>
              </a:lnSpc>
            </a:pPr>
            <a:r>
              <a:rPr lang="en-US" dirty="0"/>
              <a:t>Is this legal?</a:t>
            </a:r>
          </a:p>
          <a:p>
            <a:pPr>
              <a:lnSpc>
                <a:spcPct val="100000"/>
              </a:lnSpc>
            </a:pP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C defines that one element past end of array </a:t>
            </a:r>
            <a:r>
              <a:rPr lang="en-US" dirty="0">
                <a:solidFill>
                  <a:schemeClr val="accent2"/>
                </a:solidFill>
                <a:ea typeface="ＭＳ Ｐゴシック" pitchFamily="-65" charset="-128"/>
                <a:cs typeface="ＭＳ Ｐゴシック" pitchFamily="-65" charset="-128"/>
              </a:rPr>
              <a:t>must be a valid address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, i.e., not cause an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error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 Pointer Arithmetic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Add/subtract an integer to/from a pointer</a:t>
            </a:r>
          </a:p>
          <a:p>
            <a:r>
              <a:rPr lang="en-US" dirty="0" smtClean="0"/>
              <a:t>Difference of 2 pointers (must both point to elements in same array)</a:t>
            </a:r>
          </a:p>
          <a:p>
            <a:r>
              <a:rPr lang="en-US" dirty="0" smtClean="0"/>
              <a:t>Compare pointers (&lt;, &lt;=, ==, !=, &gt;, &gt;=)</a:t>
            </a:r>
          </a:p>
          <a:p>
            <a:r>
              <a:rPr lang="en-US" dirty="0" smtClean="0"/>
              <a:t>Compare pointer to NULL </a:t>
            </a:r>
            <a:br>
              <a:rPr lang="en-US" dirty="0" smtClean="0"/>
            </a:br>
            <a:r>
              <a:rPr lang="en-US" dirty="0" smtClean="0"/>
              <a:t>(indicates that the pointer points to nothing)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Everything makes no sense &amp; is illegal:</a:t>
            </a:r>
          </a:p>
          <a:p>
            <a:r>
              <a:rPr lang="en-US" dirty="0" smtClean="0"/>
              <a:t>adding two pointers</a:t>
            </a:r>
          </a:p>
          <a:p>
            <a:r>
              <a:rPr lang="en-US" dirty="0" smtClean="0"/>
              <a:t>multiplying pointers </a:t>
            </a:r>
          </a:p>
          <a:p>
            <a:r>
              <a:rPr lang="en-US" dirty="0" smtClean="0"/>
              <a:t>subtract pointer from integer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 to Pointers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37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9521" y="903602"/>
            <a:ext cx="5973695" cy="38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Your Turn </a:t>
            </a:r>
            <a:r>
              <a:rPr lang="is-IS" smtClean="0"/>
              <a:t>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756557"/>
            <a:ext cx="8628184" cy="2665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urier"/>
                <a:cs typeface="Courier"/>
              </a:rPr>
              <a:t>int</a:t>
            </a:r>
            <a:r>
              <a:rPr lang="en-US" sz="2000" b="1" dirty="0">
                <a:latin typeface="Courier"/>
                <a:cs typeface="Courier"/>
              </a:rPr>
              <a:t> x</a:t>
            </a:r>
            <a:r>
              <a:rPr lang="en-US" sz="2000" b="1" dirty="0" smtClean="0">
                <a:latin typeface="Courier"/>
                <a:cs typeface="Courier"/>
              </a:rPr>
              <a:t>[] </a:t>
            </a:r>
            <a:r>
              <a:rPr lang="en-US" sz="2000" b="1" dirty="0">
                <a:latin typeface="Courier"/>
                <a:cs typeface="Courier"/>
              </a:rPr>
              <a:t>= { 2, 4, 6, 8, 10 };</a:t>
            </a:r>
          </a:p>
          <a:p>
            <a:pPr marL="0" indent="0">
              <a:buNone/>
            </a:pPr>
            <a:r>
              <a:rPr lang="en-US" sz="2000" b="1" dirty="0" err="1">
                <a:latin typeface="Courier"/>
                <a:cs typeface="Courier"/>
              </a:rPr>
              <a:t>int</a:t>
            </a:r>
            <a:r>
              <a:rPr lang="en-US" sz="2000" b="1" dirty="0">
                <a:latin typeface="Courier"/>
                <a:cs typeface="Courier"/>
              </a:rPr>
              <a:t> *p = x;</a:t>
            </a:r>
          </a:p>
          <a:p>
            <a:pPr marL="0" indent="0">
              <a:buNone/>
            </a:pPr>
            <a:r>
              <a:rPr lang="en-US" sz="2000" b="1" dirty="0" err="1">
                <a:latin typeface="Courier"/>
                <a:cs typeface="Courier"/>
              </a:rPr>
              <a:t>int</a:t>
            </a:r>
            <a:r>
              <a:rPr lang="en-US" sz="2000" b="1" dirty="0">
                <a:latin typeface="Courier"/>
                <a:cs typeface="Courier"/>
              </a:rPr>
              <a:t> **pp = &amp;p</a:t>
            </a:r>
            <a:r>
              <a:rPr lang="en-US" sz="2000" b="1" dirty="0" smtClean="0">
                <a:latin typeface="Courier"/>
                <a:cs typeface="Courier"/>
              </a:rPr>
              <a:t>;</a:t>
            </a:r>
            <a:endParaRPr lang="en-US" sz="2000" b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(*pp)++;</a:t>
            </a:r>
          </a:p>
          <a:p>
            <a:pPr marL="0" indent="0">
              <a:buNone/>
            </a:pPr>
            <a:r>
              <a:rPr lang="en-US" sz="2000" b="1" dirty="0">
                <a:latin typeface="Courier"/>
                <a:cs typeface="Courier"/>
              </a:rPr>
              <a:t>(*(*pp))++</a:t>
            </a:r>
            <a:r>
              <a:rPr lang="en-US" sz="2000" b="1" dirty="0" smtClean="0">
                <a:latin typeface="Courier"/>
                <a:cs typeface="Courier"/>
              </a:rPr>
              <a:t>;</a:t>
            </a:r>
            <a:endParaRPr lang="en-US" sz="2000" b="1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b="1" dirty="0" err="1">
                <a:latin typeface="Courier"/>
                <a:cs typeface="Courier"/>
              </a:rPr>
              <a:t>printf</a:t>
            </a:r>
            <a:r>
              <a:rPr lang="en-US" sz="2000" b="1" dirty="0">
                <a:latin typeface="Courier"/>
                <a:cs typeface="Courier"/>
              </a:rPr>
              <a:t>("%d\n", *p);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8299"/>
              </p:ext>
            </p:extLst>
          </p:nvPr>
        </p:nvGraphicFramePr>
        <p:xfrm>
          <a:off x="5222351" y="1575869"/>
          <a:ext cx="3628573" cy="2819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Name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Type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57708"/>
              </p:ext>
            </p:extLst>
          </p:nvPr>
        </p:nvGraphicFramePr>
        <p:xfrm>
          <a:off x="495867" y="3205070"/>
          <a:ext cx="2942664" cy="185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332"/>
                <a:gridCol w="1471332"/>
              </a:tblGrid>
              <a:tr h="3706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Answer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</a:tr>
              <a:tr h="3706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706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GREEN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706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ORANGE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70683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YELLOW</a:t>
                      </a:r>
                      <a:endParaRPr lang="en-US" sz="18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4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0 and Mini-bio will be released by tonight</a:t>
            </a:r>
          </a:p>
          <a:p>
            <a:r>
              <a:rPr lang="en-US" dirty="0" smtClean="0"/>
              <a:t>Lab swap policy is posted on Piazza and the website</a:t>
            </a:r>
            <a:endParaRPr lang="en-US" dirty="0" smtClean="0"/>
          </a:p>
          <a:p>
            <a:r>
              <a:rPr lang="en-US" smtClean="0"/>
              <a:t>Guerrilla Session </a:t>
            </a:r>
            <a:r>
              <a:rPr lang="en-US" dirty="0" smtClean="0"/>
              <a:t>and </a:t>
            </a:r>
            <a:r>
              <a:rPr lang="en-US" smtClean="0"/>
              <a:t>mini-tutoring session details will be posted soon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Memory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6510" y="992395"/>
            <a:ext cx="4124847" cy="2267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3200" dirty="0" smtClean="0">
                <a:latin typeface="Courier" charset="0"/>
                <a:ea typeface="Courier" charset="0"/>
                <a:cs typeface="Courier" charset="0"/>
              </a:rPr>
              <a:t> a;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ourier" charset="0"/>
                <a:ea typeface="Courier" charset="0"/>
                <a:cs typeface="Courier" charset="0"/>
              </a:rPr>
              <a:t>a = -85;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en-US" sz="3200" dirty="0" smtClean="0">
                <a:latin typeface="Courier" charset="0"/>
                <a:ea typeface="Courier" charset="0"/>
                <a:cs typeface="Courier" charset="0"/>
              </a:rPr>
              <a:t>(“%d”, a);</a:t>
            </a:r>
            <a:endParaRPr lang="en-US" sz="32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5757" y="4116207"/>
            <a:ext cx="632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 not confuse memory address and value.</a:t>
            </a:r>
          </a:p>
          <a:p>
            <a:pPr algn="ctr"/>
            <a:r>
              <a:rPr lang="en-US" sz="2400" dirty="0" smtClean="0"/>
              <a:t>Nor a street address with the person living there.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70446"/>
              </p:ext>
            </p:extLst>
          </p:nvPr>
        </p:nvGraphicFramePr>
        <p:xfrm>
          <a:off x="5188857" y="779747"/>
          <a:ext cx="3628573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108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107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97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A9B2-8816-244C-827E-78CA5327563C}" type="datetime1">
              <a:rPr lang="en-US" smtClean="0"/>
              <a:t>8/30/17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dirty="0" smtClean="0"/>
              <a:t>Fall </a:t>
            </a:r>
            <a:r>
              <a:rPr lang="is-IS" dirty="0" smtClean="0"/>
              <a:t>2017</a:t>
            </a:r>
            <a:r>
              <a:rPr lang="en-US" dirty="0" smtClean="0"/>
              <a:t> - Lecture #3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5726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in C</a:t>
            </a:r>
          </a:p>
          <a:p>
            <a:r>
              <a:rPr lang="en-US" dirty="0" smtClean="0"/>
              <a:t>Arrays in C</a:t>
            </a:r>
          </a:p>
          <a:p>
            <a:r>
              <a:rPr lang="en-US" dirty="0" smtClean="0"/>
              <a:t>This is not on the test</a:t>
            </a:r>
          </a:p>
          <a:p>
            <a:r>
              <a:rPr lang="en-US" dirty="0" smtClean="0"/>
              <a:t>Pointer arithmetic</a:t>
            </a:r>
          </a:p>
          <a:p>
            <a:r>
              <a:rPr lang="en-US" b="1" dirty="0" smtClean="0"/>
              <a:t>Strings, main</a:t>
            </a:r>
          </a:p>
          <a:p>
            <a:r>
              <a:rPr lang="en-US" dirty="0" smtClean="0"/>
              <a:t>And in Conclusion,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0" y="1280160"/>
            <a:ext cx="4836941" cy="3352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 strings are null-terminated character arrays</a:t>
            </a:r>
          </a:p>
          <a:p>
            <a:pPr lvl="1"/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char s[] = ”</a:t>
            </a:r>
            <a:r>
              <a:rPr lang="en-US" sz="2800" dirty="0" err="1" smtClean="0">
                <a:latin typeface="Courier" charset="0"/>
                <a:ea typeface="Courier" charset="0"/>
                <a:cs typeface="Courier" charset="0"/>
              </a:rPr>
              <a:t>abc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”;</a:t>
            </a:r>
            <a:endParaRPr lang="en-US" sz="28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70285" y="1031357"/>
          <a:ext cx="3628573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Byte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Addr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108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107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5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Example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6161" y="4206009"/>
            <a:ext cx="3991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smtClean="0"/>
              <a:t>Output:    </a:t>
            </a:r>
            <a:r>
              <a:rPr lang="en-US" sz="2400" err="1" smtClean="0"/>
              <a:t>str</a:t>
            </a:r>
            <a:r>
              <a:rPr lang="en-US" sz="2400" smtClean="0"/>
              <a:t> </a:t>
            </a:r>
            <a:r>
              <a:rPr lang="en-US" sz="2400"/>
              <a:t>= </a:t>
            </a:r>
            <a:r>
              <a:rPr lang="en-US" sz="2400" err="1"/>
              <a:t>abc</a:t>
            </a:r>
            <a:r>
              <a:rPr lang="en-US" sz="2400"/>
              <a:t>,  length = 3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51" y="842924"/>
            <a:ext cx="8531696" cy="33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Concise </a:t>
            </a:r>
            <a:r>
              <a:rPr lang="en-US" err="1" smtClean="0"/>
              <a:t>strlen</a:t>
            </a:r>
            <a:r>
              <a:rPr lang="en-US" smtClean="0"/>
              <a:t>()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40" y="1200151"/>
            <a:ext cx="879513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err="1">
                <a:latin typeface="Courier New" charset="0"/>
              </a:rPr>
              <a:t>int</a:t>
            </a:r>
            <a:r>
              <a:rPr lang="en-US" sz="2400" b="1">
                <a:latin typeface="Courier New" charset="0"/>
              </a:rPr>
              <a:t> </a:t>
            </a:r>
            <a:r>
              <a:rPr lang="en-US" sz="2400" b="1" err="1">
                <a:latin typeface="Courier New" charset="0"/>
              </a:rPr>
              <a:t>strlen</a:t>
            </a:r>
            <a:r>
              <a:rPr lang="en-US" sz="2400" b="1" smtClean="0">
                <a:latin typeface="Courier New" charset="0"/>
              </a:rPr>
              <a:t>(char *s) {</a:t>
            </a:r>
            <a:endParaRPr lang="en-US" sz="2400" b="1">
              <a:latin typeface="Courier New" charset="0"/>
            </a:endParaRPr>
          </a:p>
          <a:p>
            <a:pPr marL="0" indent="0">
              <a:buNone/>
            </a:pPr>
            <a:r>
              <a:rPr lang="en-US" sz="2400" b="1">
                <a:latin typeface="Courier New" charset="0"/>
              </a:rPr>
              <a:t>    </a:t>
            </a:r>
            <a:r>
              <a:rPr lang="en-US" sz="2400" b="1" smtClean="0">
                <a:latin typeface="Courier New" charset="0"/>
              </a:rPr>
              <a:t>char *p = s;</a:t>
            </a:r>
            <a:endParaRPr lang="en-US" sz="2400" b="1">
              <a:latin typeface="Courier New" charset="0"/>
            </a:endParaRPr>
          </a:p>
          <a:p>
            <a:pPr marL="0" indent="0">
              <a:buNone/>
            </a:pPr>
            <a:r>
              <a:rPr lang="en-US" sz="2400" b="1">
                <a:latin typeface="Courier New" charset="0"/>
              </a:rPr>
              <a:t>    while </a:t>
            </a:r>
            <a:r>
              <a:rPr lang="en-US" sz="2400" b="1" smtClean="0">
                <a:latin typeface="Courier New" charset="0"/>
              </a:rPr>
              <a:t>(*p++)</a:t>
            </a:r>
          </a:p>
          <a:p>
            <a:pPr marL="0" indent="0">
              <a:buNone/>
            </a:pPr>
            <a:r>
              <a:rPr lang="en-US" sz="2400" b="1">
                <a:latin typeface="Courier New" charset="0"/>
              </a:rPr>
              <a:t>	</a:t>
            </a:r>
            <a:r>
              <a:rPr lang="en-US" sz="2400" b="1" smtClean="0">
                <a:latin typeface="Courier New" charset="0"/>
              </a:rPr>
              <a:t>		; /* Null body of while */</a:t>
            </a:r>
            <a:endParaRPr lang="en-US" sz="2400" b="1">
              <a:latin typeface="Courier New" charset="0"/>
            </a:endParaRPr>
          </a:p>
          <a:p>
            <a:pPr marL="0" indent="0">
              <a:buNone/>
            </a:pPr>
            <a:r>
              <a:rPr lang="en-US" sz="2400" b="1">
                <a:latin typeface="Courier New" charset="0"/>
              </a:rPr>
              <a:t>    return </a:t>
            </a:r>
            <a:r>
              <a:rPr lang="en-US" sz="2400" b="1" smtClean="0">
                <a:latin typeface="Courier New" charset="0"/>
              </a:rPr>
              <a:t>(p – s – 1);</a:t>
            </a:r>
            <a:endParaRPr lang="en-US" sz="2400" b="1">
              <a:latin typeface="Courier New" charset="0"/>
            </a:endParaRPr>
          </a:p>
          <a:p>
            <a:pPr marL="0" indent="0">
              <a:buNone/>
            </a:pPr>
            <a:r>
              <a:rPr lang="en-US" sz="2400" b="1" smtClean="0">
                <a:latin typeface="Courier New" charset="0"/>
              </a:rPr>
              <a:t>}</a:t>
            </a:r>
          </a:p>
          <a:p>
            <a:pPr marL="0" indent="0">
              <a:buNone/>
            </a:pPr>
            <a:endParaRPr lang="en-US" sz="2400" b="1">
              <a:latin typeface="Courier New" charset="0"/>
            </a:endParaRPr>
          </a:p>
          <a:p>
            <a:pPr marL="0" indent="0">
              <a:buNone/>
            </a:pPr>
            <a:r>
              <a:rPr lang="en-US" sz="2800" smtClean="0">
                <a:latin typeface="Calibri"/>
                <a:cs typeface="Calibri"/>
              </a:rPr>
              <a:t>What happens if there is no zero character at end of string?</a:t>
            </a:r>
            <a:endParaRPr lang="en-US" sz="2800">
              <a:latin typeface="Calibri"/>
              <a:cs typeface="Calibri"/>
            </a:endParaRPr>
          </a:p>
          <a:p>
            <a:pPr marL="0" indent="0">
              <a:buNone/>
            </a:pPr>
            <a:endParaRPr lang="en-US">
              <a:latin typeface="Comic Sans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1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Arguments in </a:t>
            </a:r>
            <a:r>
              <a:rPr lang="en-US" smtClean="0">
                <a:latin typeface="Courier"/>
                <a:cs typeface="Courier"/>
              </a:rPr>
              <a:t>main()</a:t>
            </a:r>
            <a:endParaRPr lang="en-US">
              <a:latin typeface="Courier"/>
              <a:cs typeface="Courier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38" y="1250576"/>
            <a:ext cx="8921261" cy="3382146"/>
          </a:xfrm>
        </p:spPr>
        <p:txBody>
          <a:bodyPr>
            <a:normAutofit/>
          </a:bodyPr>
          <a:lstStyle/>
          <a:p>
            <a:r>
              <a:rPr lang="en-US" smtClean="0"/>
              <a:t>To get arguments to the main function, use:</a:t>
            </a:r>
          </a:p>
          <a:p>
            <a:pPr lvl="1"/>
            <a:r>
              <a:rPr lang="en-US" err="1" smtClean="0">
                <a:latin typeface="Courier"/>
                <a:cs typeface="Courier"/>
              </a:rPr>
              <a:t>int</a:t>
            </a:r>
            <a:r>
              <a:rPr lang="en-US" smtClean="0">
                <a:latin typeface="Courier"/>
                <a:cs typeface="Courier"/>
              </a:rPr>
              <a:t> main(</a:t>
            </a:r>
            <a:r>
              <a:rPr lang="en-US" err="1" smtClean="0">
                <a:latin typeface="Courier"/>
                <a:cs typeface="Courier"/>
              </a:rPr>
              <a:t>int</a:t>
            </a:r>
            <a:r>
              <a:rPr lang="en-US" smtClean="0">
                <a:latin typeface="Courier"/>
                <a:cs typeface="Courier"/>
              </a:rPr>
              <a:t> </a:t>
            </a:r>
            <a:r>
              <a:rPr lang="en-US" err="1" smtClean="0">
                <a:latin typeface="Courier"/>
                <a:cs typeface="Courier"/>
              </a:rPr>
              <a:t>argc</a:t>
            </a:r>
            <a:r>
              <a:rPr lang="en-US" smtClean="0">
                <a:latin typeface="Courier"/>
                <a:cs typeface="Courier"/>
              </a:rPr>
              <a:t>, char *</a:t>
            </a:r>
            <a:r>
              <a:rPr lang="en-US" err="1" smtClean="0">
                <a:latin typeface="Courier"/>
                <a:cs typeface="Courier"/>
              </a:rPr>
              <a:t>argv</a:t>
            </a:r>
            <a:r>
              <a:rPr lang="en-US" smtClean="0">
                <a:latin typeface="Courier"/>
                <a:cs typeface="Courier"/>
              </a:rPr>
              <a:t>[])</a:t>
            </a:r>
          </a:p>
          <a:p>
            <a:pPr lvl="1"/>
            <a:r>
              <a:rPr lang="en-US" err="1" smtClean="0">
                <a:latin typeface="Courier"/>
                <a:cs typeface="Courier"/>
              </a:rPr>
              <a:t>argc</a:t>
            </a:r>
            <a:r>
              <a:rPr lang="en-US" smtClean="0">
                <a:latin typeface="+mj-lt"/>
                <a:cs typeface="Courier"/>
              </a:rPr>
              <a:t> </a:t>
            </a:r>
            <a:r>
              <a:rPr lang="en-US" smtClean="0"/>
              <a:t>is the </a:t>
            </a:r>
            <a:r>
              <a:rPr lang="en-US" i="1" smtClean="0"/>
              <a:t>number</a:t>
            </a:r>
            <a:r>
              <a:rPr lang="en-US" smtClean="0"/>
              <a:t> of strings on the command line</a:t>
            </a:r>
          </a:p>
          <a:p>
            <a:pPr lvl="1"/>
            <a:r>
              <a:rPr lang="en-US" err="1" smtClean="0">
                <a:latin typeface="Courier"/>
                <a:cs typeface="Courier"/>
              </a:rPr>
              <a:t>argv</a:t>
            </a:r>
            <a:r>
              <a:rPr lang="en-US" smtClean="0">
                <a:latin typeface="+mj-lt"/>
                <a:cs typeface="Courier"/>
              </a:rPr>
              <a:t> </a:t>
            </a:r>
            <a:r>
              <a:rPr lang="en-US" smtClean="0"/>
              <a:t>is a </a:t>
            </a:r>
            <a:r>
              <a:rPr lang="en-US" i="1" smtClean="0"/>
              <a:t>pointer </a:t>
            </a:r>
            <a:r>
              <a:rPr lang="en-US" smtClean="0"/>
              <a:t>to an array containing the arguments as strings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044" y="3207466"/>
            <a:ext cx="5854105" cy="16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Example</a:t>
            </a:r>
            <a:endParaRPr lang="en-US">
              <a:latin typeface="Courier"/>
              <a:cs typeface="Couri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4" y="776377"/>
            <a:ext cx="7911505" cy="19943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8406" y="2720852"/>
            <a:ext cx="6337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73200" algn="l"/>
              </a:tabLst>
            </a:pPr>
            <a:r>
              <a:rPr lang="en-US" sz="2000" b="1" i="1" dirty="0" smtClean="0">
                <a:latin typeface="Courier" charset="0"/>
                <a:ea typeface="Courier" charset="0"/>
                <a:cs typeface="Courier" charset="0"/>
              </a:rPr>
              <a:t>UNIX: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 	$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gcc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-o ex 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Argc.c</a:t>
            </a:r>
            <a:endParaRPr lang="en-US" sz="20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tabLst>
                <a:tab pos="1473200" algn="l"/>
              </a:tabLst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	$ </a:t>
            </a:r>
            <a:r>
              <a:rPr lang="en-US" sz="2000" dirty="0">
                <a:solidFill>
                  <a:srgbClr val="3064C0"/>
                </a:solidFill>
                <a:latin typeface="Courier" charset="0"/>
                <a:ea typeface="Courier" charset="0"/>
                <a:cs typeface="Courier" charset="0"/>
              </a:rPr>
              <a:t>./ex -g a "d e </a:t>
            </a:r>
            <a:r>
              <a:rPr lang="en-US" sz="2000" dirty="0" smtClean="0">
                <a:solidFill>
                  <a:srgbClr val="3064C0"/>
                </a:solidFill>
                <a:latin typeface="Courier" charset="0"/>
                <a:ea typeface="Courier" charset="0"/>
                <a:cs typeface="Courier" charset="0"/>
              </a:rPr>
              <a:t>f”</a:t>
            </a:r>
          </a:p>
          <a:p>
            <a:pPr>
              <a:tabLst>
                <a:tab pos="1473200" algn="l"/>
              </a:tabLst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arg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[0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] = ./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ex</a:t>
            </a:r>
          </a:p>
          <a:p>
            <a:pPr>
              <a:tabLst>
                <a:tab pos="1473200" algn="l"/>
              </a:tabLst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arg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[1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] = -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g</a:t>
            </a:r>
          </a:p>
          <a:p>
            <a:pPr>
              <a:tabLst>
                <a:tab pos="1473200" algn="l"/>
              </a:tabLst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arg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[2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a</a:t>
            </a:r>
          </a:p>
          <a:p>
            <a:pPr>
              <a:tabLst>
                <a:tab pos="1473200" algn="l"/>
              </a:tabLst>
            </a:pP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2000" dirty="0" err="1" smtClean="0">
                <a:latin typeface="Courier" charset="0"/>
                <a:ea typeface="Courier" charset="0"/>
                <a:cs typeface="Courier" charset="0"/>
              </a:rPr>
              <a:t>arg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[3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] = d e f</a:t>
            </a:r>
          </a:p>
        </p:txBody>
      </p:sp>
    </p:spTree>
    <p:extLst>
      <p:ext uri="{BB962C8B-B14F-4D97-AF65-F5344CB8AC3E}">
        <p14:creationId xmlns:p14="http://schemas.microsoft.com/office/powerpoint/2010/main" val="12609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in C</a:t>
            </a:r>
          </a:p>
          <a:p>
            <a:r>
              <a:rPr lang="en-US" dirty="0" smtClean="0"/>
              <a:t>Arrays in C</a:t>
            </a:r>
          </a:p>
          <a:p>
            <a:r>
              <a:rPr lang="en-US" dirty="0" smtClean="0"/>
              <a:t>This is not on the test</a:t>
            </a:r>
          </a:p>
          <a:p>
            <a:r>
              <a:rPr lang="en-US" dirty="0" smtClean="0"/>
              <a:t>Pointer arithmetic</a:t>
            </a:r>
          </a:p>
          <a:p>
            <a:r>
              <a:rPr lang="en-US" dirty="0" smtClean="0"/>
              <a:t>Strings, main</a:t>
            </a:r>
          </a:p>
          <a:p>
            <a:r>
              <a:rPr lang="en-US" b="1" dirty="0" smtClean="0"/>
              <a:t>And in Conclusion, …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Conclusion,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38" y="896817"/>
            <a:ext cx="8921261" cy="373590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Pointers are  “C speak” for machine memory addresses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Pointer variables are held in memory, and pointer values are just numbers that can be manipulated by software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In C, close relationship between array names and pointers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Pointers know the type &amp; size of the object they point to </a:t>
            </a:r>
            <a:br>
              <a:rPr lang="en-US" dirty="0" smtClean="0"/>
            </a:br>
            <a:r>
              <a:rPr lang="en-US" dirty="0" smtClean="0"/>
              <a:t>(except void *)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Like most things, pointers can be used for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Pointers are powerful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But, without good planning, a major source of errors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Plenty of examples in the next lecture!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57732"/>
            <a:ext cx="8628184" cy="3577646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C speak for “memory addresses”</a:t>
            </a:r>
          </a:p>
          <a:p>
            <a:r>
              <a:rPr lang="en-US" smtClean="0"/>
              <a:t>Notation</a:t>
            </a:r>
          </a:p>
          <a:p>
            <a:pPr marL="234950" lvl="1" indent="0">
              <a:buNone/>
              <a:tabLst>
                <a:tab pos="1428750" algn="l"/>
              </a:tabLst>
            </a:pPr>
            <a:r>
              <a:rPr lang="en-US" sz="200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 *x;	// variable x is an address to an </a:t>
            </a:r>
            <a:r>
              <a:rPr lang="en-US" sz="200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endParaRPr lang="en-US" sz="2000" smtClean="0">
              <a:solidFill>
                <a:schemeClr val="accent1">
                  <a:lumMod val="75000"/>
                </a:schemeClr>
              </a:solidFill>
            </a:endParaRPr>
          </a:p>
          <a:p>
            <a:pPr marL="234950" lvl="1" indent="0">
              <a:buNone/>
              <a:tabLst>
                <a:tab pos="1428750" algn="l"/>
              </a:tabLst>
            </a:pPr>
            <a:r>
              <a:rPr lang="en-US" sz="200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 y = 9;	// y is an </a:t>
            </a:r>
            <a:r>
              <a:rPr lang="en-US" sz="200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endParaRPr lang="en-US" sz="2000" smtClean="0">
              <a:solidFill>
                <a:schemeClr val="accent1">
                  <a:lumMod val="75000"/>
                </a:schemeClr>
              </a:solidFill>
            </a:endParaRPr>
          </a:p>
          <a:p>
            <a:pPr marL="234950" lvl="1" indent="0">
              <a:buNone/>
              <a:tabLst>
                <a:tab pos="1428750" algn="l"/>
              </a:tabLst>
            </a:pP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x = &amp;y;	// assign address of y to x</a:t>
            </a:r>
          </a:p>
          <a:p>
            <a:pPr marL="234950" lvl="1" indent="0">
              <a:buNone/>
              <a:tabLst>
                <a:tab pos="1428750" algn="l"/>
              </a:tabLst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// “address operator”</a:t>
            </a:r>
          </a:p>
          <a:p>
            <a:pPr marL="234950" lvl="1" indent="0">
              <a:buNone/>
              <a:tabLst>
                <a:tab pos="1428750" algn="l"/>
              </a:tabLst>
            </a:pPr>
            <a:r>
              <a:rPr lang="en-US" sz="2000" err="1" smtClean="0">
                <a:solidFill>
                  <a:schemeClr val="accent1">
                    <a:lumMod val="75000"/>
                  </a:schemeClr>
                </a:solidFill>
              </a:rPr>
              <a:t>int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 z = *x;	// assign what x is pointing to to z</a:t>
            </a:r>
          </a:p>
          <a:p>
            <a:pPr marL="234950" lvl="1" indent="0">
              <a:buNone/>
              <a:tabLst>
                <a:tab pos="1428750" algn="l"/>
              </a:tabLst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// “dereference operator”</a:t>
            </a:r>
          </a:p>
          <a:p>
            <a:pPr marL="234950" lvl="1" indent="0">
              <a:buNone/>
              <a:tabLst>
                <a:tab pos="1428750" algn="l"/>
              </a:tabLst>
            </a:pP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*x = -7;	// assign -7 to what x is pointing to</a:t>
            </a:r>
          </a:p>
          <a:p>
            <a:pPr marL="457200" lvl="1" indent="0">
              <a:buNone/>
              <a:tabLst>
                <a:tab pos="1990725" algn="l"/>
              </a:tabLst>
            </a:pPr>
            <a:endParaRPr lang="en-US" smtClean="0"/>
          </a:p>
          <a:p>
            <a:pPr marL="457200" lvl="1" indent="0">
              <a:buNone/>
              <a:tabLst>
                <a:tab pos="1990725" algn="l"/>
              </a:tabLst>
            </a:pPr>
            <a:r>
              <a:rPr lang="en-US" smtClean="0"/>
              <a:t>What are the values of x, y, z?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7758"/>
              </p:ext>
            </p:extLst>
          </p:nvPr>
        </p:nvGraphicFramePr>
        <p:xfrm>
          <a:off x="5334000" y="896816"/>
          <a:ext cx="3628573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9715"/>
                <a:gridCol w="898515"/>
                <a:gridCol w="806914"/>
                <a:gridCol w="943429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108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107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 Type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Pointers have types, like other variables</a:t>
            </a:r>
          </a:p>
          <a:p>
            <a:pPr lvl="1"/>
            <a:r>
              <a:rPr lang="en-US" smtClean="0"/>
              <a:t>“type of object” the pointer is “pointing to”</a:t>
            </a:r>
          </a:p>
          <a:p>
            <a:pPr lvl="1"/>
            <a:endParaRPr lang="en-US" smtClean="0"/>
          </a:p>
          <a:p>
            <a:r>
              <a:rPr lang="en-US" smtClean="0"/>
              <a:t>Examples:</a:t>
            </a:r>
          </a:p>
          <a:p>
            <a:pPr lvl="1"/>
            <a:r>
              <a:rPr lang="en-US" err="1" smtClean="0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mtClean="0">
                <a:latin typeface="Courier" charset="0"/>
                <a:ea typeface="Courier" charset="0"/>
                <a:cs typeface="Courier" charset="0"/>
              </a:rPr>
              <a:t> *pi;	// pointer to </a:t>
            </a:r>
            <a:r>
              <a:rPr lang="en-US" err="1" smtClean="0">
                <a:latin typeface="Courier" charset="0"/>
                <a:ea typeface="Courier" charset="0"/>
                <a:cs typeface="Courier" charset="0"/>
              </a:rPr>
              <a:t>int</a:t>
            </a:r>
            <a:endParaRPr lang="en-US" smtClean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mtClean="0">
                <a:latin typeface="Courier" charset="0"/>
                <a:ea typeface="Courier" charset="0"/>
                <a:cs typeface="Courier" charset="0"/>
              </a:rPr>
              <a:t>double *</a:t>
            </a:r>
            <a:r>
              <a:rPr lang="en-US" err="1" smtClean="0">
                <a:latin typeface="Courier" charset="0"/>
                <a:ea typeface="Courier" charset="0"/>
                <a:cs typeface="Courier" charset="0"/>
              </a:rPr>
              <a:t>pd</a:t>
            </a:r>
            <a:r>
              <a:rPr lang="en-US" smtClean="0">
                <a:latin typeface="Courier" charset="0"/>
                <a:ea typeface="Courier" charset="0"/>
                <a:cs typeface="Courier" charset="0"/>
              </a:rPr>
              <a:t>;	// pointer to double</a:t>
            </a:r>
          </a:p>
          <a:p>
            <a:pPr lvl="1"/>
            <a:r>
              <a:rPr lang="en-US" smtClean="0">
                <a:latin typeface="Courier" charset="0"/>
                <a:ea typeface="Courier" charset="0"/>
                <a:cs typeface="Courier" charset="0"/>
              </a:rPr>
              <a:t>char *pc;	// pointer to char</a:t>
            </a:r>
          </a:p>
          <a:p>
            <a:pPr marL="457200" lvl="1" indent="0">
              <a:buNone/>
            </a:pPr>
            <a:endParaRPr lang="en-US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Pointer (void *)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2740" y="889709"/>
            <a:ext cx="8628184" cy="3577646"/>
          </a:xfrm>
        </p:spPr>
        <p:txBody>
          <a:bodyPr>
            <a:noAutofit/>
          </a:bodyPr>
          <a:lstStyle/>
          <a:p>
            <a:r>
              <a:rPr lang="en-US" sz="2400" dirty="0" smtClean="0"/>
              <a:t>Generic pointer</a:t>
            </a:r>
          </a:p>
          <a:p>
            <a:pPr lvl="1"/>
            <a:r>
              <a:rPr lang="en-US" sz="1800" dirty="0" smtClean="0"/>
              <a:t>Points to any object (</a:t>
            </a:r>
            <a:r>
              <a:rPr lang="en-US" sz="1800" dirty="0" err="1" smtClean="0"/>
              <a:t>int</a:t>
            </a:r>
            <a:r>
              <a:rPr lang="en-US" sz="1800" dirty="0" smtClean="0"/>
              <a:t>, double, </a:t>
            </a:r>
            <a:r>
              <a:rPr lang="is-IS" sz="1800" dirty="0" smtClean="0"/>
              <a:t>…)</a:t>
            </a:r>
          </a:p>
          <a:p>
            <a:pPr lvl="1"/>
            <a:r>
              <a:rPr lang="is-IS" sz="1800" dirty="0" smtClean="0"/>
              <a:t>Does not “know” type of object it references</a:t>
            </a:r>
            <a:br>
              <a:rPr lang="is-IS" sz="1800" dirty="0" smtClean="0"/>
            </a:br>
            <a:r>
              <a:rPr lang="is-IS" sz="1800" dirty="0" smtClean="0"/>
              <a:t>(e.g. compiler does not know)</a:t>
            </a:r>
            <a:endParaRPr lang="is-IS" sz="1800" dirty="0"/>
          </a:p>
          <a:p>
            <a:r>
              <a:rPr lang="is-IS" sz="2400" dirty="0" smtClean="0"/>
              <a:t>Example:</a:t>
            </a:r>
          </a:p>
          <a:p>
            <a:pPr lvl="1"/>
            <a:r>
              <a:rPr lang="is-IS" sz="1800" dirty="0" smtClean="0">
                <a:latin typeface="Courier" charset="0"/>
                <a:ea typeface="Courier" charset="0"/>
                <a:cs typeface="Courier" charset="0"/>
              </a:rPr>
              <a:t>void *vp;      // vp holds an address to </a:t>
            </a:r>
            <a:br>
              <a:rPr lang="is-IS" sz="1800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is-IS" sz="1800" dirty="0" smtClean="0">
                <a:latin typeface="Courier" charset="0"/>
                <a:ea typeface="Courier" charset="0"/>
                <a:cs typeface="Courier" charset="0"/>
              </a:rPr>
              <a:t>               // object of ”arbitrary” type</a:t>
            </a:r>
            <a:endParaRPr lang="is-IS" sz="1800" dirty="0"/>
          </a:p>
          <a:p>
            <a:r>
              <a:rPr lang="en-US" sz="2400" dirty="0" smtClean="0"/>
              <a:t>Applications</a:t>
            </a:r>
          </a:p>
          <a:p>
            <a:pPr lvl="1"/>
            <a:r>
              <a:rPr lang="en-US" sz="1800" dirty="0" smtClean="0"/>
              <a:t>Generic functions e.g. to allocate memory</a:t>
            </a:r>
          </a:p>
          <a:p>
            <a:pPr lvl="1"/>
            <a:r>
              <a:rPr lang="en-US" sz="1800" dirty="0" err="1" smtClean="0">
                <a:latin typeface="Courier" charset="0"/>
                <a:ea typeface="Courier" charset="0"/>
                <a:cs typeface="Courier" charset="0"/>
              </a:rPr>
              <a:t>malloc</a:t>
            </a:r>
            <a:r>
              <a:rPr lang="en-US" sz="1800" dirty="0" smtClean="0">
                <a:latin typeface="Courier" charset="0"/>
                <a:ea typeface="Courier" charset="0"/>
                <a:cs typeface="Courier" charset="0"/>
              </a:rPr>
              <a:t>, free</a:t>
            </a:r>
          </a:p>
          <a:p>
            <a:pPr lvl="2"/>
            <a:r>
              <a:rPr lang="en-US" sz="1600" dirty="0" smtClean="0"/>
              <a:t>accept and return pointers of any type</a:t>
            </a:r>
          </a:p>
          <a:p>
            <a:pPr lvl="2"/>
            <a:r>
              <a:rPr lang="en-US" sz="1600" dirty="0" smtClean="0"/>
              <a:t>see next lecture</a:t>
            </a:r>
          </a:p>
          <a:p>
            <a:pPr lvl="1"/>
            <a:endParaRPr lang="en-US" sz="1800" dirty="0" smtClean="0"/>
          </a:p>
          <a:p>
            <a:endParaRPr lang="en-US" sz="24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Pointer to </a:t>
            </a:r>
            <a:r>
              <a:rPr lang="en-US" err="1" smtClean="0">
                <a:latin typeface="Courier" charset="0"/>
                <a:ea typeface="Courier" charset="0"/>
                <a:cs typeface="Courier" charset="0"/>
              </a:rPr>
              <a:t>struct</a:t>
            </a:r>
            <a:endParaRPr lang="en-US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3: Pointers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8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2351" y="1004887"/>
            <a:ext cx="7228961" cy="35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2779812"/>
              </p:ext>
            </p:extLst>
          </p:nvPr>
        </p:nvGraphicFramePr>
        <p:xfrm>
          <a:off x="1020714" y="2709863"/>
          <a:ext cx="3549993" cy="171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331"/>
                <a:gridCol w="1183331"/>
                <a:gridCol w="1183331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Answer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a</a:t>
                      </a:r>
                      <a:endParaRPr lang="en-US" sz="18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-7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GREEN</a:t>
                      </a:r>
                      <a:endParaRPr lang="en-US" sz="1800" dirty="0">
                        <a:solidFill>
                          <a:srgbClr val="008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ORANGE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-4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YELLOW</a:t>
                      </a:r>
                      <a:endParaRPr lang="en-US" sz="1800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1736"/>
              </p:ext>
            </p:extLst>
          </p:nvPr>
        </p:nvGraphicFramePr>
        <p:xfrm>
          <a:off x="5885544" y="896816"/>
          <a:ext cx="3077029" cy="3383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0798"/>
                <a:gridCol w="761940"/>
                <a:gridCol w="684263"/>
                <a:gridCol w="800028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 smtClean="0"/>
                        <a:t>Addr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Value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108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107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106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105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104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103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102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101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100</a:t>
                      </a:r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smtClean="0"/>
                        <a:t>…</a:t>
                      </a:r>
                      <a:endParaRPr lang="en-US" sz="140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0470" y="786319"/>
            <a:ext cx="4530480" cy="18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1c" id="{3D438229-7FE9-D54F-B5B6-0AB840F958BF}" vid="{E8C94A1B-47C3-B341-AD26-AD62246F1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61c</Template>
  <TotalTime>7873</TotalTime>
  <Words>2215</Words>
  <Application>Microsoft Macintosh PowerPoint</Application>
  <PresentationFormat>On-screen Show (16:9)</PresentationFormat>
  <Paragraphs>782</Paragraphs>
  <Slides>48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AmericanTypewriter-Condensed</vt:lpstr>
      <vt:lpstr>Calibri</vt:lpstr>
      <vt:lpstr>Calibri Light</vt:lpstr>
      <vt:lpstr>Comic Sans MS</vt:lpstr>
      <vt:lpstr>Courier</vt:lpstr>
      <vt:lpstr>Courier New</vt:lpstr>
      <vt:lpstr>ＭＳ Ｐゴシック</vt:lpstr>
      <vt:lpstr>Symbol</vt:lpstr>
      <vt:lpstr>Tahoma</vt:lpstr>
      <vt:lpstr>Times</vt:lpstr>
      <vt:lpstr>Wingdings</vt:lpstr>
      <vt:lpstr>Arial</vt:lpstr>
      <vt:lpstr>Office Theme</vt:lpstr>
      <vt:lpstr>CS 61C:  Great Ideas in Computer Architecture   Lecture 3: Pointers</vt:lpstr>
      <vt:lpstr>Agenda</vt:lpstr>
      <vt:lpstr>Components of a Computer</vt:lpstr>
      <vt:lpstr>Computer Memory</vt:lpstr>
      <vt:lpstr>Pointers</vt:lpstr>
      <vt:lpstr>Pointer Type</vt:lpstr>
      <vt:lpstr>Generic Pointer (void *)</vt:lpstr>
      <vt:lpstr>Pointer to struct</vt:lpstr>
      <vt:lpstr>Your Turn!</vt:lpstr>
      <vt:lpstr>What’s wrong with this Code?</vt:lpstr>
      <vt:lpstr>Pointers as Function Arguments</vt:lpstr>
      <vt:lpstr>Parameter Passing in Java</vt:lpstr>
      <vt:lpstr>Your Turn!</vt:lpstr>
      <vt:lpstr>Agenda</vt:lpstr>
      <vt:lpstr>C Arrays</vt:lpstr>
      <vt:lpstr>Beware: no array bound checking!</vt:lpstr>
      <vt:lpstr>Use Constants, Not Literals</vt:lpstr>
      <vt:lpstr>Pointing to Different Size Objects</vt:lpstr>
      <vt:lpstr>sizeof() operator</vt:lpstr>
      <vt:lpstr>Agenda</vt:lpstr>
      <vt:lpstr>So what did Dr. Moore Predict?</vt:lpstr>
      <vt:lpstr>Dr. Moore’s Vision (in 1965)</vt:lpstr>
      <vt:lpstr>Why do people say Moore’s Law is over?</vt:lpstr>
      <vt:lpstr>Fabs (where chips are made) $5-10B</vt:lpstr>
      <vt:lpstr>Break!</vt:lpstr>
      <vt:lpstr>Agenda</vt:lpstr>
      <vt:lpstr>Pointer Arithmetic - char</vt:lpstr>
      <vt:lpstr>Pointer Arithmetic - int</vt:lpstr>
      <vt:lpstr>Array Name / Pointer Duality</vt:lpstr>
      <vt:lpstr>Arrays versus Pointer Example</vt:lpstr>
      <vt:lpstr>Pointer Arithmetic</vt:lpstr>
      <vt:lpstr>Arrays and Pointers</vt:lpstr>
      <vt:lpstr>Arrays and Pointers</vt:lpstr>
      <vt:lpstr>Arrays and Pointers</vt:lpstr>
      <vt:lpstr>Point past end of array?</vt:lpstr>
      <vt:lpstr>Valid Pointer Arithmetic</vt:lpstr>
      <vt:lpstr>Pointers to Pointers</vt:lpstr>
      <vt:lpstr>Your Turn …</vt:lpstr>
      <vt:lpstr>Administrivia</vt:lpstr>
      <vt:lpstr>Break!</vt:lpstr>
      <vt:lpstr>Agenda</vt:lpstr>
      <vt:lpstr>C Strings</vt:lpstr>
      <vt:lpstr>String Example</vt:lpstr>
      <vt:lpstr>Concise strlen()</vt:lpstr>
      <vt:lpstr>Arguments in main()</vt:lpstr>
      <vt:lpstr>Example</vt:lpstr>
      <vt:lpstr>Agenda</vt:lpstr>
      <vt:lpstr>And in Conclusion, …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 Great Ideas in Computer Architecture   Lecture 1: Introduction</dc:title>
  <dc:subject/>
  <dc:creator>Bernhard E. Boser</dc:creator>
  <cp:keywords/>
  <dc:description/>
  <cp:lastModifiedBy>Steven Ho</cp:lastModifiedBy>
  <cp:revision>277</cp:revision>
  <dcterms:created xsi:type="dcterms:W3CDTF">2016-08-05T18:45:47Z</dcterms:created>
  <dcterms:modified xsi:type="dcterms:W3CDTF">2017-08-31T06:27:03Z</dcterms:modified>
  <cp:category/>
</cp:coreProperties>
</file>